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257" r:id="rId3"/>
    <p:sldId id="2875" r:id="rId4"/>
    <p:sldId id="2870" r:id="rId5"/>
    <p:sldId id="2867" r:id="rId6"/>
    <p:sldId id="2869" r:id="rId7"/>
    <p:sldId id="2872" r:id="rId8"/>
    <p:sldId id="2873" r:id="rId9"/>
    <p:sldId id="2874" r:id="rId10"/>
    <p:sldId id="267" r:id="rId11"/>
    <p:sldId id="2881" r:id="rId12"/>
    <p:sldId id="2871" r:id="rId13"/>
    <p:sldId id="2884" r:id="rId14"/>
    <p:sldId id="2882" r:id="rId15"/>
    <p:sldId id="258" r:id="rId16"/>
    <p:sldId id="2317" r:id="rId17"/>
    <p:sldId id="276" r:id="rId18"/>
    <p:sldId id="2301" r:id="rId19"/>
    <p:sldId id="2302" r:id="rId20"/>
    <p:sldId id="2303" r:id="rId21"/>
    <p:sldId id="2319" r:id="rId22"/>
    <p:sldId id="281" r:id="rId23"/>
    <p:sldId id="2320" r:id="rId24"/>
    <p:sldId id="2305" r:id="rId25"/>
    <p:sldId id="2311" r:id="rId26"/>
    <p:sldId id="2313" r:id="rId27"/>
    <p:sldId id="2322" r:id="rId28"/>
    <p:sldId id="297" r:id="rId29"/>
    <p:sldId id="298" r:id="rId30"/>
    <p:sldId id="2314" r:id="rId31"/>
    <p:sldId id="2321" r:id="rId32"/>
    <p:sldId id="262" r:id="rId33"/>
    <p:sldId id="264" r:id="rId34"/>
    <p:sldId id="2315" r:id="rId35"/>
    <p:sldId id="271" r:id="rId36"/>
    <p:sldId id="291" r:id="rId37"/>
    <p:sldId id="282" r:id="rId38"/>
    <p:sldId id="286" r:id="rId39"/>
    <p:sldId id="287" r:id="rId40"/>
    <p:sldId id="278" r:id="rId41"/>
    <p:sldId id="289" r:id="rId42"/>
    <p:sldId id="283" r:id="rId43"/>
    <p:sldId id="284" r:id="rId44"/>
    <p:sldId id="285" r:id="rId45"/>
    <p:sldId id="288" r:id="rId46"/>
    <p:sldId id="273" r:id="rId47"/>
    <p:sldId id="2316"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OUR 1 - Intro to LLM Platofrms" id="{523F7392-88AC-4907-AD64-4E71C5E26203}">
          <p14:sldIdLst>
            <p14:sldId id="256"/>
            <p14:sldId id="257"/>
            <p14:sldId id="2875"/>
            <p14:sldId id="2870"/>
            <p14:sldId id="2867"/>
            <p14:sldId id="2869"/>
            <p14:sldId id="2872"/>
            <p14:sldId id="2873"/>
            <p14:sldId id="2874"/>
            <p14:sldId id="267"/>
            <p14:sldId id="2881"/>
            <p14:sldId id="2871"/>
            <p14:sldId id="2884"/>
            <p14:sldId id="2882"/>
            <p14:sldId id="258"/>
            <p14:sldId id="2317"/>
            <p14:sldId id="276"/>
            <p14:sldId id="2301"/>
            <p14:sldId id="2302"/>
            <p14:sldId id="2303"/>
            <p14:sldId id="2319"/>
            <p14:sldId id="281"/>
            <p14:sldId id="2320"/>
            <p14:sldId id="2305"/>
            <p14:sldId id="2311"/>
            <p14:sldId id="2313"/>
            <p14:sldId id="2322"/>
            <p14:sldId id="297"/>
            <p14:sldId id="298"/>
            <p14:sldId id="2314"/>
            <p14:sldId id="2321"/>
            <p14:sldId id="262"/>
            <p14:sldId id="264"/>
            <p14:sldId id="2315"/>
            <p14:sldId id="271"/>
            <p14:sldId id="291"/>
            <p14:sldId id="282"/>
            <p14:sldId id="286"/>
            <p14:sldId id="287"/>
            <p14:sldId id="278"/>
            <p14:sldId id="289"/>
            <p14:sldId id="283"/>
            <p14:sldId id="284"/>
            <p14:sldId id="285"/>
            <p14:sldId id="288"/>
            <p14:sldId id="273"/>
          </p14:sldIdLst>
        </p14:section>
        <p14:section name="Hour 4 RAS-Commander Content" id="{71D4691C-B1FE-4C13-A790-A36A320E3EBD}">
          <p14:sldIdLst>
            <p14:sldId id="231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873" autoAdjust="0"/>
    <p:restoredTop sz="94660"/>
  </p:normalViewPr>
  <p:slideViewPr>
    <p:cSldViewPr snapToGrid="0">
      <p:cViewPr varScale="1">
        <p:scale>
          <a:sx n="60" d="100"/>
          <a:sy n="60" d="100"/>
        </p:scale>
        <p:origin x="48" y="107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26E49D-C979-43B5-8BA8-23C419E9643A}" type="doc">
      <dgm:prSet loTypeId="urn:microsoft.com/office/officeart/2005/8/layout/vList5" loCatId="list" qsTypeId="urn:microsoft.com/office/officeart/2005/8/quickstyle/simple2" qsCatId="simple" csTypeId="urn:microsoft.com/office/officeart/2005/8/colors/accent3_2" csCatId="accent3"/>
      <dgm:spPr/>
      <dgm:t>
        <a:bodyPr/>
        <a:lstStyle/>
        <a:p>
          <a:endParaRPr lang="en-US"/>
        </a:p>
      </dgm:t>
    </dgm:pt>
    <dgm:pt modelId="{D007BEDA-716A-4E96-942D-7E5956B2B931}">
      <dgm:prSet/>
      <dgm:spPr/>
      <dgm:t>
        <a:bodyPr/>
        <a:lstStyle/>
        <a:p>
          <a:r>
            <a:rPr lang="en-US"/>
            <a:t>Building HEC-RAS Automation Tools</a:t>
          </a:r>
        </a:p>
      </dgm:t>
    </dgm:pt>
    <dgm:pt modelId="{1BE4E89D-BD6F-4B16-8FED-9E5D5FE5C78F}" type="parTrans" cxnId="{B560B2FB-4D74-40AB-BEAC-28679D68F7FC}">
      <dgm:prSet/>
      <dgm:spPr/>
      <dgm:t>
        <a:bodyPr/>
        <a:lstStyle/>
        <a:p>
          <a:endParaRPr lang="en-US"/>
        </a:p>
      </dgm:t>
    </dgm:pt>
    <dgm:pt modelId="{4E80951E-89F7-45BA-9A75-6308C3280E26}" type="sibTrans" cxnId="{B560B2FB-4D74-40AB-BEAC-28679D68F7FC}">
      <dgm:prSet/>
      <dgm:spPr/>
      <dgm:t>
        <a:bodyPr/>
        <a:lstStyle/>
        <a:p>
          <a:endParaRPr lang="en-US"/>
        </a:p>
      </dgm:t>
    </dgm:pt>
    <dgm:pt modelId="{2E7B0209-3300-415C-B0D9-EE094474A24B}">
      <dgm:prSet/>
      <dgm:spPr/>
      <dgm:t>
        <a:bodyPr/>
        <a:lstStyle/>
        <a:p>
          <a:r>
            <a:rPr lang="en-US"/>
            <a:t>HEC-Commander Tools</a:t>
          </a:r>
        </a:p>
      </dgm:t>
    </dgm:pt>
    <dgm:pt modelId="{851A4870-8511-4AB3-8B18-7C5E1F2581F1}" type="parTrans" cxnId="{607C9AE8-CA97-4402-8BB2-16654801AA20}">
      <dgm:prSet/>
      <dgm:spPr/>
      <dgm:t>
        <a:bodyPr/>
        <a:lstStyle/>
        <a:p>
          <a:endParaRPr lang="en-US"/>
        </a:p>
      </dgm:t>
    </dgm:pt>
    <dgm:pt modelId="{EF029B16-12D8-4DFD-A6D7-8FC6DAED41C6}" type="sibTrans" cxnId="{607C9AE8-CA97-4402-8BB2-16654801AA20}">
      <dgm:prSet/>
      <dgm:spPr/>
      <dgm:t>
        <a:bodyPr/>
        <a:lstStyle/>
        <a:p>
          <a:endParaRPr lang="en-US"/>
        </a:p>
      </dgm:t>
    </dgm:pt>
    <dgm:pt modelId="{2F0E46F2-2A75-47BA-A50E-0F1384542173}">
      <dgm:prSet/>
      <dgm:spPr/>
      <dgm:t>
        <a:bodyPr/>
        <a:lstStyle/>
        <a:p>
          <a:r>
            <a:rPr lang="en-US"/>
            <a:t>RAS-Commander Library</a:t>
          </a:r>
        </a:p>
      </dgm:t>
    </dgm:pt>
    <dgm:pt modelId="{545C5F89-A856-4F65-845C-DAC342FF515E}" type="parTrans" cxnId="{934F15C6-BDE0-4225-861D-17DC5DF135D9}">
      <dgm:prSet/>
      <dgm:spPr/>
      <dgm:t>
        <a:bodyPr/>
        <a:lstStyle/>
        <a:p>
          <a:endParaRPr lang="en-US"/>
        </a:p>
      </dgm:t>
    </dgm:pt>
    <dgm:pt modelId="{15102AD3-D65E-48CB-8B41-08A547186C22}" type="sibTrans" cxnId="{934F15C6-BDE0-4225-861D-17DC5DF135D9}">
      <dgm:prSet/>
      <dgm:spPr/>
      <dgm:t>
        <a:bodyPr/>
        <a:lstStyle/>
        <a:p>
          <a:endParaRPr lang="en-US"/>
        </a:p>
      </dgm:t>
    </dgm:pt>
    <dgm:pt modelId="{A5EE413A-5F81-426F-88D9-1DDF95B0A60B}">
      <dgm:prSet/>
      <dgm:spPr/>
      <dgm:t>
        <a:bodyPr/>
        <a:lstStyle/>
        <a:p>
          <a:r>
            <a:rPr lang="en-US"/>
            <a:t>Lots More!</a:t>
          </a:r>
        </a:p>
      </dgm:t>
    </dgm:pt>
    <dgm:pt modelId="{3968F1D3-D351-4D41-9FB4-6F5D12740E0E}" type="parTrans" cxnId="{8873A546-4B09-4A98-97D7-974381865EA4}">
      <dgm:prSet/>
      <dgm:spPr/>
      <dgm:t>
        <a:bodyPr/>
        <a:lstStyle/>
        <a:p>
          <a:endParaRPr lang="en-US"/>
        </a:p>
      </dgm:t>
    </dgm:pt>
    <dgm:pt modelId="{3A85EAEA-7683-4C64-8C0A-3B04ED4841D6}" type="sibTrans" cxnId="{8873A546-4B09-4A98-97D7-974381865EA4}">
      <dgm:prSet/>
      <dgm:spPr/>
      <dgm:t>
        <a:bodyPr/>
        <a:lstStyle/>
        <a:p>
          <a:endParaRPr lang="en-US"/>
        </a:p>
      </dgm:t>
    </dgm:pt>
    <dgm:pt modelId="{82403857-878F-431E-A948-9BE27AC8E1A7}">
      <dgm:prSet/>
      <dgm:spPr/>
      <dgm:t>
        <a:bodyPr/>
        <a:lstStyle/>
        <a:p>
          <a:r>
            <a:rPr lang="en-US"/>
            <a:t>Daily Driver Tasks</a:t>
          </a:r>
        </a:p>
      </dgm:t>
    </dgm:pt>
    <dgm:pt modelId="{90A4D6B7-AA2D-48E1-88B0-A673B7684FA2}" type="parTrans" cxnId="{D65104BF-ED54-4630-AACF-CD15AF5DDD76}">
      <dgm:prSet/>
      <dgm:spPr/>
      <dgm:t>
        <a:bodyPr/>
        <a:lstStyle/>
        <a:p>
          <a:endParaRPr lang="en-US"/>
        </a:p>
      </dgm:t>
    </dgm:pt>
    <dgm:pt modelId="{1EC2EA87-34E9-4A2B-BEAE-066149FCD5DD}" type="sibTrans" cxnId="{D65104BF-ED54-4630-AACF-CD15AF5DDD76}">
      <dgm:prSet/>
      <dgm:spPr/>
      <dgm:t>
        <a:bodyPr/>
        <a:lstStyle/>
        <a:p>
          <a:endParaRPr lang="en-US"/>
        </a:p>
      </dgm:t>
    </dgm:pt>
    <dgm:pt modelId="{5055CC47-D275-4F20-9D15-EB688F35FC77}">
      <dgm:prSet/>
      <dgm:spPr/>
      <dgm:t>
        <a:bodyPr/>
        <a:lstStyle/>
        <a:p>
          <a:r>
            <a:rPr lang="en-US"/>
            <a:t>Writing Scripts</a:t>
          </a:r>
        </a:p>
      </dgm:t>
    </dgm:pt>
    <dgm:pt modelId="{AE60D5A9-D32C-4944-96AA-D3B2D0524524}" type="parTrans" cxnId="{4DE5D425-B28F-42CF-AE12-9AE26D74D75A}">
      <dgm:prSet/>
      <dgm:spPr/>
      <dgm:t>
        <a:bodyPr/>
        <a:lstStyle/>
        <a:p>
          <a:endParaRPr lang="en-US"/>
        </a:p>
      </dgm:t>
    </dgm:pt>
    <dgm:pt modelId="{C96A41B9-885C-49C0-A1D5-1E3165D8F302}" type="sibTrans" cxnId="{4DE5D425-B28F-42CF-AE12-9AE26D74D75A}">
      <dgm:prSet/>
      <dgm:spPr/>
      <dgm:t>
        <a:bodyPr/>
        <a:lstStyle/>
        <a:p>
          <a:endParaRPr lang="en-US"/>
        </a:p>
      </dgm:t>
    </dgm:pt>
    <dgm:pt modelId="{C3B18C86-E2B6-4539-8847-F1E17BF20FD9}">
      <dgm:prSet/>
      <dgm:spPr/>
      <dgm:t>
        <a:bodyPr/>
        <a:lstStyle/>
        <a:p>
          <a:r>
            <a:rPr lang="en-US"/>
            <a:t>Web Research</a:t>
          </a:r>
        </a:p>
      </dgm:t>
    </dgm:pt>
    <dgm:pt modelId="{8F3B4F4F-C81A-4EED-B698-903545C78AD5}" type="parTrans" cxnId="{86D247AD-53CC-4033-BED6-26E79B4EACE0}">
      <dgm:prSet/>
      <dgm:spPr/>
      <dgm:t>
        <a:bodyPr/>
        <a:lstStyle/>
        <a:p>
          <a:endParaRPr lang="en-US"/>
        </a:p>
      </dgm:t>
    </dgm:pt>
    <dgm:pt modelId="{D3350F63-1BBC-4A3C-88DF-7920BF6FA7DD}" type="sibTrans" cxnId="{86D247AD-53CC-4033-BED6-26E79B4EACE0}">
      <dgm:prSet/>
      <dgm:spPr/>
      <dgm:t>
        <a:bodyPr/>
        <a:lstStyle/>
        <a:p>
          <a:endParaRPr lang="en-US"/>
        </a:p>
      </dgm:t>
    </dgm:pt>
    <dgm:pt modelId="{37EFACF0-6320-45C6-99B0-CA0DC6295D94}">
      <dgm:prSet/>
      <dgm:spPr/>
      <dgm:t>
        <a:bodyPr/>
        <a:lstStyle/>
        <a:p>
          <a:r>
            <a:rPr lang="en-US"/>
            <a:t>Software Assistance</a:t>
          </a:r>
        </a:p>
      </dgm:t>
    </dgm:pt>
    <dgm:pt modelId="{51A316B3-E8FC-4238-95C6-12FA0EC30511}" type="parTrans" cxnId="{470B2988-A014-4EBB-AD5A-64F31347749D}">
      <dgm:prSet/>
      <dgm:spPr/>
      <dgm:t>
        <a:bodyPr/>
        <a:lstStyle/>
        <a:p>
          <a:endParaRPr lang="en-US"/>
        </a:p>
      </dgm:t>
    </dgm:pt>
    <dgm:pt modelId="{5407B4C3-2109-4A9F-92C4-899976EC7483}" type="sibTrans" cxnId="{470B2988-A014-4EBB-AD5A-64F31347749D}">
      <dgm:prSet/>
      <dgm:spPr/>
      <dgm:t>
        <a:bodyPr/>
        <a:lstStyle/>
        <a:p>
          <a:endParaRPr lang="en-US"/>
        </a:p>
      </dgm:t>
    </dgm:pt>
    <dgm:pt modelId="{8F57E881-82DC-400E-9B25-3B839FA84506}">
      <dgm:prSet/>
      <dgm:spPr/>
      <dgm:t>
        <a:bodyPr/>
        <a:lstStyle/>
        <a:p>
          <a:r>
            <a:rPr lang="en-US"/>
            <a:t>Report Editing and Revision</a:t>
          </a:r>
        </a:p>
      </dgm:t>
    </dgm:pt>
    <dgm:pt modelId="{A3EC6951-5B37-4428-BDA6-F8ED25AAEF8F}" type="parTrans" cxnId="{6D46AE19-7821-49B1-A3E0-19A3315D41B6}">
      <dgm:prSet/>
      <dgm:spPr/>
      <dgm:t>
        <a:bodyPr/>
        <a:lstStyle/>
        <a:p>
          <a:endParaRPr lang="en-US"/>
        </a:p>
      </dgm:t>
    </dgm:pt>
    <dgm:pt modelId="{C2162F68-7A27-4587-A510-3FD234878D07}" type="sibTrans" cxnId="{6D46AE19-7821-49B1-A3E0-19A3315D41B6}">
      <dgm:prSet/>
      <dgm:spPr/>
      <dgm:t>
        <a:bodyPr/>
        <a:lstStyle/>
        <a:p>
          <a:endParaRPr lang="en-US"/>
        </a:p>
      </dgm:t>
    </dgm:pt>
    <dgm:pt modelId="{4D8D1F26-66E4-448D-AD12-FA705609A0DE}" type="pres">
      <dgm:prSet presAssocID="{5726E49D-C979-43B5-8BA8-23C419E9643A}" presName="Name0" presStyleCnt="0">
        <dgm:presLayoutVars>
          <dgm:dir/>
          <dgm:animLvl val="lvl"/>
          <dgm:resizeHandles val="exact"/>
        </dgm:presLayoutVars>
      </dgm:prSet>
      <dgm:spPr/>
    </dgm:pt>
    <dgm:pt modelId="{0702609A-C836-40D3-AE9F-CC9888F7C426}" type="pres">
      <dgm:prSet presAssocID="{D007BEDA-716A-4E96-942D-7E5956B2B931}" presName="linNode" presStyleCnt="0"/>
      <dgm:spPr/>
    </dgm:pt>
    <dgm:pt modelId="{FBA616D3-A05B-440C-BF77-B97CDA1C5B3C}" type="pres">
      <dgm:prSet presAssocID="{D007BEDA-716A-4E96-942D-7E5956B2B931}" presName="parentText" presStyleLbl="node1" presStyleIdx="0" presStyleCnt="2">
        <dgm:presLayoutVars>
          <dgm:chMax val="1"/>
          <dgm:bulletEnabled val="1"/>
        </dgm:presLayoutVars>
      </dgm:prSet>
      <dgm:spPr/>
    </dgm:pt>
    <dgm:pt modelId="{CD11BF69-913E-40DD-B320-F6747C298A4A}" type="pres">
      <dgm:prSet presAssocID="{D007BEDA-716A-4E96-942D-7E5956B2B931}" presName="descendantText" presStyleLbl="alignAccFollowNode1" presStyleIdx="0" presStyleCnt="2">
        <dgm:presLayoutVars>
          <dgm:bulletEnabled val="1"/>
        </dgm:presLayoutVars>
      </dgm:prSet>
      <dgm:spPr/>
    </dgm:pt>
    <dgm:pt modelId="{73A52ECB-56E8-42A1-8408-4DDA19A212C4}" type="pres">
      <dgm:prSet presAssocID="{4E80951E-89F7-45BA-9A75-6308C3280E26}" presName="sp" presStyleCnt="0"/>
      <dgm:spPr/>
    </dgm:pt>
    <dgm:pt modelId="{CA646A0A-9499-44D1-AE0D-55B925D901D4}" type="pres">
      <dgm:prSet presAssocID="{82403857-878F-431E-A948-9BE27AC8E1A7}" presName="linNode" presStyleCnt="0"/>
      <dgm:spPr/>
    </dgm:pt>
    <dgm:pt modelId="{BEDB2AA1-1733-491E-BBB0-CBF3BEAB48BB}" type="pres">
      <dgm:prSet presAssocID="{82403857-878F-431E-A948-9BE27AC8E1A7}" presName="parentText" presStyleLbl="node1" presStyleIdx="1" presStyleCnt="2">
        <dgm:presLayoutVars>
          <dgm:chMax val="1"/>
          <dgm:bulletEnabled val="1"/>
        </dgm:presLayoutVars>
      </dgm:prSet>
      <dgm:spPr/>
    </dgm:pt>
    <dgm:pt modelId="{A1F0B879-ABF9-4D34-A7DD-971F4B0863B8}" type="pres">
      <dgm:prSet presAssocID="{82403857-878F-431E-A948-9BE27AC8E1A7}" presName="descendantText" presStyleLbl="alignAccFollowNode1" presStyleIdx="1" presStyleCnt="2">
        <dgm:presLayoutVars>
          <dgm:bulletEnabled val="1"/>
        </dgm:presLayoutVars>
      </dgm:prSet>
      <dgm:spPr/>
    </dgm:pt>
  </dgm:ptLst>
  <dgm:cxnLst>
    <dgm:cxn modelId="{3779F811-2607-4D72-A30F-EFC4D5A84F26}" type="presOf" srcId="{2F0E46F2-2A75-47BA-A50E-0F1384542173}" destId="{CD11BF69-913E-40DD-B320-F6747C298A4A}" srcOrd="0" destOrd="1" presId="urn:microsoft.com/office/officeart/2005/8/layout/vList5"/>
    <dgm:cxn modelId="{6D46AE19-7821-49B1-A3E0-19A3315D41B6}" srcId="{82403857-878F-431E-A948-9BE27AC8E1A7}" destId="{8F57E881-82DC-400E-9B25-3B839FA84506}" srcOrd="3" destOrd="0" parTransId="{A3EC6951-5B37-4428-BDA6-F8ED25AAEF8F}" sibTransId="{C2162F68-7A27-4587-A510-3FD234878D07}"/>
    <dgm:cxn modelId="{4DE5D425-B28F-42CF-AE12-9AE26D74D75A}" srcId="{82403857-878F-431E-A948-9BE27AC8E1A7}" destId="{5055CC47-D275-4F20-9D15-EB688F35FC77}" srcOrd="0" destOrd="0" parTransId="{AE60D5A9-D32C-4944-96AA-D3B2D0524524}" sibTransId="{C96A41B9-885C-49C0-A1D5-1E3165D8F302}"/>
    <dgm:cxn modelId="{0A8C782C-71F9-4847-AE45-BEE9C6BB812B}" type="presOf" srcId="{8F57E881-82DC-400E-9B25-3B839FA84506}" destId="{A1F0B879-ABF9-4D34-A7DD-971F4B0863B8}" srcOrd="0" destOrd="3" presId="urn:microsoft.com/office/officeart/2005/8/layout/vList5"/>
    <dgm:cxn modelId="{8873A546-4B09-4A98-97D7-974381865EA4}" srcId="{D007BEDA-716A-4E96-942D-7E5956B2B931}" destId="{A5EE413A-5F81-426F-88D9-1DDF95B0A60B}" srcOrd="2" destOrd="0" parTransId="{3968F1D3-D351-4D41-9FB4-6F5D12740E0E}" sibTransId="{3A85EAEA-7683-4C64-8C0A-3B04ED4841D6}"/>
    <dgm:cxn modelId="{31BC2D6F-12CD-45FB-9F5B-71B4062982D0}" type="presOf" srcId="{C3B18C86-E2B6-4539-8847-F1E17BF20FD9}" destId="{A1F0B879-ABF9-4D34-A7DD-971F4B0863B8}" srcOrd="0" destOrd="1" presId="urn:microsoft.com/office/officeart/2005/8/layout/vList5"/>
    <dgm:cxn modelId="{CB32724F-AACF-45B6-B81D-407EA6450D69}" type="presOf" srcId="{A5EE413A-5F81-426F-88D9-1DDF95B0A60B}" destId="{CD11BF69-913E-40DD-B320-F6747C298A4A}" srcOrd="0" destOrd="2" presId="urn:microsoft.com/office/officeart/2005/8/layout/vList5"/>
    <dgm:cxn modelId="{470B2988-A014-4EBB-AD5A-64F31347749D}" srcId="{82403857-878F-431E-A948-9BE27AC8E1A7}" destId="{37EFACF0-6320-45C6-99B0-CA0DC6295D94}" srcOrd="2" destOrd="0" parTransId="{51A316B3-E8FC-4238-95C6-12FA0EC30511}" sibTransId="{5407B4C3-2109-4A9F-92C4-899976EC7483}"/>
    <dgm:cxn modelId="{86D247AD-53CC-4033-BED6-26E79B4EACE0}" srcId="{82403857-878F-431E-A948-9BE27AC8E1A7}" destId="{C3B18C86-E2B6-4539-8847-F1E17BF20FD9}" srcOrd="1" destOrd="0" parTransId="{8F3B4F4F-C81A-4EED-B698-903545C78AD5}" sibTransId="{D3350F63-1BBC-4A3C-88DF-7920BF6FA7DD}"/>
    <dgm:cxn modelId="{71D79BBC-1D06-43B7-9C45-43F6A9BA4D7C}" type="presOf" srcId="{2E7B0209-3300-415C-B0D9-EE094474A24B}" destId="{CD11BF69-913E-40DD-B320-F6747C298A4A}" srcOrd="0" destOrd="0" presId="urn:microsoft.com/office/officeart/2005/8/layout/vList5"/>
    <dgm:cxn modelId="{F00F68BE-E5C7-4C4E-ACB0-4FC6077D1B43}" type="presOf" srcId="{D007BEDA-716A-4E96-942D-7E5956B2B931}" destId="{FBA616D3-A05B-440C-BF77-B97CDA1C5B3C}" srcOrd="0" destOrd="0" presId="urn:microsoft.com/office/officeart/2005/8/layout/vList5"/>
    <dgm:cxn modelId="{D65104BF-ED54-4630-AACF-CD15AF5DDD76}" srcId="{5726E49D-C979-43B5-8BA8-23C419E9643A}" destId="{82403857-878F-431E-A948-9BE27AC8E1A7}" srcOrd="1" destOrd="0" parTransId="{90A4D6B7-AA2D-48E1-88B0-A673B7684FA2}" sibTransId="{1EC2EA87-34E9-4A2B-BEAE-066149FCD5DD}"/>
    <dgm:cxn modelId="{934F15C6-BDE0-4225-861D-17DC5DF135D9}" srcId="{D007BEDA-716A-4E96-942D-7E5956B2B931}" destId="{2F0E46F2-2A75-47BA-A50E-0F1384542173}" srcOrd="1" destOrd="0" parTransId="{545C5F89-A856-4F65-845C-DAC342FF515E}" sibTransId="{15102AD3-D65E-48CB-8B41-08A547186C22}"/>
    <dgm:cxn modelId="{550BCFCB-5DFA-4449-90FA-1629D69689CE}" type="presOf" srcId="{5055CC47-D275-4F20-9D15-EB688F35FC77}" destId="{A1F0B879-ABF9-4D34-A7DD-971F4B0863B8}" srcOrd="0" destOrd="0" presId="urn:microsoft.com/office/officeart/2005/8/layout/vList5"/>
    <dgm:cxn modelId="{96E412D2-E175-4441-AECB-4E55EF1B14A5}" type="presOf" srcId="{37EFACF0-6320-45C6-99B0-CA0DC6295D94}" destId="{A1F0B879-ABF9-4D34-A7DD-971F4B0863B8}" srcOrd="0" destOrd="2" presId="urn:microsoft.com/office/officeart/2005/8/layout/vList5"/>
    <dgm:cxn modelId="{7A3E65DA-2CA6-4C9C-A017-C7E29DCB3AC1}" type="presOf" srcId="{5726E49D-C979-43B5-8BA8-23C419E9643A}" destId="{4D8D1F26-66E4-448D-AD12-FA705609A0DE}" srcOrd="0" destOrd="0" presId="urn:microsoft.com/office/officeart/2005/8/layout/vList5"/>
    <dgm:cxn modelId="{607C9AE8-CA97-4402-8BB2-16654801AA20}" srcId="{D007BEDA-716A-4E96-942D-7E5956B2B931}" destId="{2E7B0209-3300-415C-B0D9-EE094474A24B}" srcOrd="0" destOrd="0" parTransId="{851A4870-8511-4AB3-8B18-7C5E1F2581F1}" sibTransId="{EF029B16-12D8-4DFD-A6D7-8FC6DAED41C6}"/>
    <dgm:cxn modelId="{B560B2FB-4D74-40AB-BEAC-28679D68F7FC}" srcId="{5726E49D-C979-43B5-8BA8-23C419E9643A}" destId="{D007BEDA-716A-4E96-942D-7E5956B2B931}" srcOrd="0" destOrd="0" parTransId="{1BE4E89D-BD6F-4B16-8FED-9E5D5FE5C78F}" sibTransId="{4E80951E-89F7-45BA-9A75-6308C3280E26}"/>
    <dgm:cxn modelId="{0C8C38FE-949C-4FDB-ACCC-95DEB598036C}" type="presOf" srcId="{82403857-878F-431E-A948-9BE27AC8E1A7}" destId="{BEDB2AA1-1733-491E-BBB0-CBF3BEAB48BB}" srcOrd="0" destOrd="0" presId="urn:microsoft.com/office/officeart/2005/8/layout/vList5"/>
    <dgm:cxn modelId="{BCC3A8BC-1AFD-497F-8E9E-ACB84B9C054A}" type="presParOf" srcId="{4D8D1F26-66E4-448D-AD12-FA705609A0DE}" destId="{0702609A-C836-40D3-AE9F-CC9888F7C426}" srcOrd="0" destOrd="0" presId="urn:microsoft.com/office/officeart/2005/8/layout/vList5"/>
    <dgm:cxn modelId="{FF9EE6A6-CD92-496B-94F1-3586552B4D7C}" type="presParOf" srcId="{0702609A-C836-40D3-AE9F-CC9888F7C426}" destId="{FBA616D3-A05B-440C-BF77-B97CDA1C5B3C}" srcOrd="0" destOrd="0" presId="urn:microsoft.com/office/officeart/2005/8/layout/vList5"/>
    <dgm:cxn modelId="{E556BCDC-D671-4FCE-8506-F3D2FBBE8B3B}" type="presParOf" srcId="{0702609A-C836-40D3-AE9F-CC9888F7C426}" destId="{CD11BF69-913E-40DD-B320-F6747C298A4A}" srcOrd="1" destOrd="0" presId="urn:microsoft.com/office/officeart/2005/8/layout/vList5"/>
    <dgm:cxn modelId="{733949A0-5682-4E37-88D5-80A226CF085E}" type="presParOf" srcId="{4D8D1F26-66E4-448D-AD12-FA705609A0DE}" destId="{73A52ECB-56E8-42A1-8408-4DDA19A212C4}" srcOrd="1" destOrd="0" presId="urn:microsoft.com/office/officeart/2005/8/layout/vList5"/>
    <dgm:cxn modelId="{8ABCF271-F556-4CDC-8FB8-95221D41A044}" type="presParOf" srcId="{4D8D1F26-66E4-448D-AD12-FA705609A0DE}" destId="{CA646A0A-9499-44D1-AE0D-55B925D901D4}" srcOrd="2" destOrd="0" presId="urn:microsoft.com/office/officeart/2005/8/layout/vList5"/>
    <dgm:cxn modelId="{A8BFDBD5-DDAE-4C0E-9287-E5A0A7F32DDD}" type="presParOf" srcId="{CA646A0A-9499-44D1-AE0D-55B925D901D4}" destId="{BEDB2AA1-1733-491E-BBB0-CBF3BEAB48BB}" srcOrd="0" destOrd="0" presId="urn:microsoft.com/office/officeart/2005/8/layout/vList5"/>
    <dgm:cxn modelId="{82E76668-5E3C-4CB3-910C-1C6DFB33DB8B}" type="presParOf" srcId="{CA646A0A-9499-44D1-AE0D-55B925D901D4}" destId="{A1F0B879-ABF9-4D34-A7DD-971F4B0863B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882EBD-7B80-4431-A323-21B647DAC14F}" type="doc">
      <dgm:prSet loTypeId="urn:microsoft.com/office/officeart/2018/2/layout/IconCircleList" loCatId="icon" qsTypeId="urn:microsoft.com/office/officeart/2005/8/quickstyle/simple1" qsCatId="simple" csTypeId="urn:microsoft.com/office/officeart/2005/8/colors/accent3_2" csCatId="accent3" phldr="1"/>
      <dgm:spPr/>
      <dgm:t>
        <a:bodyPr/>
        <a:lstStyle/>
        <a:p>
          <a:endParaRPr lang="en-US"/>
        </a:p>
      </dgm:t>
    </dgm:pt>
    <dgm:pt modelId="{FCC30B28-1C14-445F-9095-E944F7769184}">
      <dgm:prSet/>
      <dgm:spPr/>
      <dgm:t>
        <a:bodyPr/>
        <a:lstStyle/>
        <a:p>
          <a:pPr>
            <a:lnSpc>
              <a:spcPct val="100000"/>
            </a:lnSpc>
          </a:pPr>
          <a:r>
            <a:rPr lang="en-US" dirty="0"/>
            <a:t># 1 </a:t>
          </a:r>
        </a:p>
        <a:p>
          <a:pPr>
            <a:lnSpc>
              <a:spcPct val="100000"/>
            </a:lnSpc>
          </a:pPr>
          <a:r>
            <a:rPr lang="en-US" dirty="0"/>
            <a:t>False Recall   (Hallucinations)</a:t>
          </a:r>
        </a:p>
      </dgm:t>
    </dgm:pt>
    <dgm:pt modelId="{0A1651E0-8D0B-46F7-84D9-D5B2CA27AB3D}" type="parTrans" cxnId="{66EC73E1-5CAF-44B5-B2AA-4AC88E45E30C}">
      <dgm:prSet/>
      <dgm:spPr/>
      <dgm:t>
        <a:bodyPr/>
        <a:lstStyle/>
        <a:p>
          <a:endParaRPr lang="en-US"/>
        </a:p>
      </dgm:t>
    </dgm:pt>
    <dgm:pt modelId="{21219812-D9EA-470D-9A0F-35E48133B83F}" type="sibTrans" cxnId="{66EC73E1-5CAF-44B5-B2AA-4AC88E45E30C}">
      <dgm:prSet/>
      <dgm:spPr/>
      <dgm:t>
        <a:bodyPr/>
        <a:lstStyle/>
        <a:p>
          <a:pPr>
            <a:lnSpc>
              <a:spcPct val="100000"/>
            </a:lnSpc>
          </a:pPr>
          <a:endParaRPr lang="en-US"/>
        </a:p>
      </dgm:t>
    </dgm:pt>
    <dgm:pt modelId="{302D769C-BCBC-4E8A-85EF-762704693D48}">
      <dgm:prSet/>
      <dgm:spPr/>
      <dgm:t>
        <a:bodyPr/>
        <a:lstStyle/>
        <a:p>
          <a:pPr>
            <a:lnSpc>
              <a:spcPct val="100000"/>
            </a:lnSpc>
          </a:pPr>
          <a:r>
            <a:rPr lang="en-US" dirty="0"/>
            <a:t># 2 </a:t>
          </a:r>
        </a:p>
        <a:p>
          <a:pPr>
            <a:lnSpc>
              <a:spcPct val="100000"/>
            </a:lnSpc>
          </a:pPr>
          <a:r>
            <a:rPr lang="en-US" dirty="0"/>
            <a:t>Confident, Plausible Errors/ High Error Rates</a:t>
          </a:r>
        </a:p>
      </dgm:t>
    </dgm:pt>
    <dgm:pt modelId="{F57DA3AD-E7EF-4129-9D7F-84285589F90B}" type="parTrans" cxnId="{139737FA-9992-445A-B1E1-4CCCF19EE312}">
      <dgm:prSet/>
      <dgm:spPr/>
      <dgm:t>
        <a:bodyPr/>
        <a:lstStyle/>
        <a:p>
          <a:endParaRPr lang="en-US"/>
        </a:p>
      </dgm:t>
    </dgm:pt>
    <dgm:pt modelId="{6C156CCF-4D1E-4C58-A658-F8F940B176E1}" type="sibTrans" cxnId="{139737FA-9992-445A-B1E1-4CCCF19EE312}">
      <dgm:prSet/>
      <dgm:spPr/>
      <dgm:t>
        <a:bodyPr/>
        <a:lstStyle/>
        <a:p>
          <a:pPr>
            <a:lnSpc>
              <a:spcPct val="100000"/>
            </a:lnSpc>
          </a:pPr>
          <a:endParaRPr lang="en-US"/>
        </a:p>
      </dgm:t>
    </dgm:pt>
    <dgm:pt modelId="{A5C254B4-74E1-41AA-BBF6-75A5B18D0C1F}">
      <dgm:prSet/>
      <dgm:spPr/>
      <dgm:t>
        <a:bodyPr/>
        <a:lstStyle/>
        <a:p>
          <a:pPr>
            <a:lnSpc>
              <a:spcPct val="100000"/>
            </a:lnSpc>
          </a:pPr>
          <a:r>
            <a:rPr lang="en-US" dirty="0"/>
            <a:t># 3 </a:t>
          </a:r>
        </a:p>
        <a:p>
          <a:pPr>
            <a:lnSpc>
              <a:spcPct val="100000"/>
            </a:lnSpc>
          </a:pPr>
          <a:r>
            <a:rPr lang="en-US" dirty="0"/>
            <a:t>Non-Deterministic Operation</a:t>
          </a:r>
        </a:p>
      </dgm:t>
    </dgm:pt>
    <dgm:pt modelId="{50DBA3EC-9A28-4AD4-AB79-17467FE224CE}" type="parTrans" cxnId="{568A196A-3B69-493D-A8B2-87DB2E9CA347}">
      <dgm:prSet/>
      <dgm:spPr/>
      <dgm:t>
        <a:bodyPr/>
        <a:lstStyle/>
        <a:p>
          <a:endParaRPr lang="en-US"/>
        </a:p>
      </dgm:t>
    </dgm:pt>
    <dgm:pt modelId="{75E49BFB-30BE-4EEE-962B-ECDF2578A966}" type="sibTrans" cxnId="{568A196A-3B69-493D-A8B2-87DB2E9CA347}">
      <dgm:prSet/>
      <dgm:spPr/>
      <dgm:t>
        <a:bodyPr/>
        <a:lstStyle/>
        <a:p>
          <a:pPr>
            <a:lnSpc>
              <a:spcPct val="100000"/>
            </a:lnSpc>
          </a:pPr>
          <a:endParaRPr lang="en-US"/>
        </a:p>
      </dgm:t>
    </dgm:pt>
    <dgm:pt modelId="{38B8B20D-138C-46B1-83E7-C1C50AEA9372}">
      <dgm:prSet/>
      <dgm:spPr/>
      <dgm:t>
        <a:bodyPr/>
        <a:lstStyle/>
        <a:p>
          <a:pPr>
            <a:lnSpc>
              <a:spcPct val="100000"/>
            </a:lnSpc>
          </a:pPr>
          <a:r>
            <a:rPr lang="en-US" dirty="0"/>
            <a:t># 4 </a:t>
          </a:r>
        </a:p>
        <a:p>
          <a:pPr>
            <a:lnSpc>
              <a:spcPct val="100000"/>
            </a:lnSpc>
          </a:pPr>
          <a:r>
            <a:rPr lang="en-US" dirty="0"/>
            <a:t>Limited Input and Output </a:t>
          </a:r>
        </a:p>
      </dgm:t>
    </dgm:pt>
    <dgm:pt modelId="{70534477-8E1A-46E8-970D-3EFDCF6912D2}" type="parTrans" cxnId="{A662E393-3348-4FB9-9E7C-0522F0CA735B}">
      <dgm:prSet/>
      <dgm:spPr/>
      <dgm:t>
        <a:bodyPr/>
        <a:lstStyle/>
        <a:p>
          <a:endParaRPr lang="en-US"/>
        </a:p>
      </dgm:t>
    </dgm:pt>
    <dgm:pt modelId="{5EDACAA2-72E4-47EE-8D23-D9B029E4D8B8}" type="sibTrans" cxnId="{A662E393-3348-4FB9-9E7C-0522F0CA735B}">
      <dgm:prSet/>
      <dgm:spPr/>
      <dgm:t>
        <a:bodyPr/>
        <a:lstStyle/>
        <a:p>
          <a:pPr>
            <a:lnSpc>
              <a:spcPct val="100000"/>
            </a:lnSpc>
          </a:pPr>
          <a:endParaRPr lang="en-US"/>
        </a:p>
      </dgm:t>
    </dgm:pt>
    <dgm:pt modelId="{12C08BA7-D95C-4AA9-95E5-8A8F42AB08C1}">
      <dgm:prSet/>
      <dgm:spPr/>
      <dgm:t>
        <a:bodyPr/>
        <a:lstStyle/>
        <a:p>
          <a:pPr>
            <a:lnSpc>
              <a:spcPct val="100000"/>
            </a:lnSpc>
          </a:pPr>
          <a:r>
            <a:rPr lang="en-US" dirty="0"/>
            <a:t># 5 </a:t>
          </a:r>
        </a:p>
        <a:p>
          <a:pPr>
            <a:lnSpc>
              <a:spcPct val="100000"/>
            </a:lnSpc>
          </a:pPr>
          <a:r>
            <a:rPr lang="en-US" dirty="0"/>
            <a:t>Rapidly Changing </a:t>
          </a:r>
          <a:r>
            <a:rPr lang="en-US" dirty="0">
              <a:latin typeface="Aptos Display" panose="02110004020202020204"/>
            </a:rPr>
            <a:t>Technologies,</a:t>
          </a:r>
          <a:r>
            <a:rPr lang="en-US" dirty="0"/>
            <a:t> </a:t>
          </a:r>
          <a:r>
            <a:rPr lang="en-US" dirty="0">
              <a:latin typeface="Aptos Display" panose="02110004020202020204"/>
            </a:rPr>
            <a:t>Terminology and </a:t>
          </a:r>
          <a:r>
            <a:rPr lang="en-US" dirty="0">
              <a:solidFill>
                <a:srgbClr val="444444"/>
              </a:solidFill>
              <a:latin typeface="Aptos Display" panose="02110004020202020204"/>
            </a:rPr>
            <a:t>Platforms</a:t>
          </a:r>
          <a:endParaRPr lang="en-US" dirty="0">
            <a:solidFill>
              <a:srgbClr val="444444"/>
            </a:solidFill>
            <a:latin typeface="Calibri"/>
            <a:ea typeface="Calibri"/>
            <a:cs typeface="Calibri"/>
          </a:endParaRPr>
        </a:p>
      </dgm:t>
    </dgm:pt>
    <dgm:pt modelId="{95AFF336-4E0D-431A-A2C5-0EDFB8FB727C}" type="parTrans" cxnId="{E973EEAB-D0AF-46B5-A86D-0C744FE65B8E}">
      <dgm:prSet/>
      <dgm:spPr/>
      <dgm:t>
        <a:bodyPr/>
        <a:lstStyle/>
        <a:p>
          <a:endParaRPr lang="en-US"/>
        </a:p>
      </dgm:t>
    </dgm:pt>
    <dgm:pt modelId="{60B6004E-A1D8-4736-950F-9C74C75B1F9C}" type="sibTrans" cxnId="{E973EEAB-D0AF-46B5-A86D-0C744FE65B8E}">
      <dgm:prSet/>
      <dgm:spPr/>
      <dgm:t>
        <a:bodyPr/>
        <a:lstStyle/>
        <a:p>
          <a:pPr>
            <a:lnSpc>
              <a:spcPct val="100000"/>
            </a:lnSpc>
          </a:pPr>
          <a:endParaRPr lang="en-US"/>
        </a:p>
      </dgm:t>
    </dgm:pt>
    <dgm:pt modelId="{CC40D64A-5914-45DD-ACC2-C63781968AFC}">
      <dgm:prSet phldr="0"/>
      <dgm:spPr/>
      <dgm:t>
        <a:bodyPr/>
        <a:lstStyle/>
        <a:p>
          <a:pPr>
            <a:lnSpc>
              <a:spcPct val="100000"/>
            </a:lnSpc>
          </a:pPr>
          <a:r>
            <a:rPr lang="en-US" dirty="0">
              <a:latin typeface="Calibri"/>
              <a:ea typeface="Calibri"/>
              <a:cs typeface="Calibri"/>
            </a:rPr>
            <a:t># 6</a:t>
          </a:r>
        </a:p>
        <a:p>
          <a:pPr>
            <a:lnSpc>
              <a:spcPct val="100000"/>
            </a:lnSpc>
          </a:pPr>
          <a:r>
            <a:rPr lang="en-US" dirty="0">
              <a:latin typeface="Calibri"/>
              <a:ea typeface="Calibri"/>
              <a:cs typeface="Calibri"/>
            </a:rPr>
            <a:t>Data Privacy and Confidentiality</a:t>
          </a:r>
          <a:endParaRPr lang="en-US" dirty="0"/>
        </a:p>
        <a:p>
          <a:pPr>
            <a:lnSpc>
              <a:spcPct val="100000"/>
            </a:lnSpc>
          </a:pPr>
          <a:endParaRPr lang="en-US" dirty="0"/>
        </a:p>
      </dgm:t>
    </dgm:pt>
    <dgm:pt modelId="{00663FB3-BD8F-46F8-9B2A-6CD4C9455BE4}" type="parTrans" cxnId="{B6924145-E125-4ADB-A47B-731653272864}">
      <dgm:prSet/>
      <dgm:spPr/>
    </dgm:pt>
    <dgm:pt modelId="{3E2E4E9A-39A1-4C68-898B-4D9C1361BCE8}" type="sibTrans" cxnId="{B6924145-E125-4ADB-A47B-731653272864}">
      <dgm:prSet/>
      <dgm:spPr/>
    </dgm:pt>
    <dgm:pt modelId="{410562A9-30BD-408F-BD24-1735D04CB5A5}" type="pres">
      <dgm:prSet presAssocID="{FA882EBD-7B80-4431-A323-21B647DAC14F}" presName="root" presStyleCnt="0">
        <dgm:presLayoutVars>
          <dgm:dir/>
          <dgm:resizeHandles val="exact"/>
        </dgm:presLayoutVars>
      </dgm:prSet>
      <dgm:spPr/>
    </dgm:pt>
    <dgm:pt modelId="{09E0E4E1-A581-42F1-A700-67CEFAC73484}" type="pres">
      <dgm:prSet presAssocID="{FA882EBD-7B80-4431-A323-21B647DAC14F}" presName="container" presStyleCnt="0">
        <dgm:presLayoutVars>
          <dgm:dir/>
          <dgm:resizeHandles val="exact"/>
        </dgm:presLayoutVars>
      </dgm:prSet>
      <dgm:spPr/>
    </dgm:pt>
    <dgm:pt modelId="{A0CEB1E7-4CA9-46F9-BDA8-CD7751F61501}" type="pres">
      <dgm:prSet presAssocID="{FCC30B28-1C14-445F-9095-E944F7769184}" presName="compNode" presStyleCnt="0"/>
      <dgm:spPr/>
    </dgm:pt>
    <dgm:pt modelId="{689911EA-6262-4DAF-95A3-02D443C3D993}" type="pres">
      <dgm:prSet presAssocID="{FCC30B28-1C14-445F-9095-E944F7769184}" presName="iconBgRect" presStyleLbl="bgShp" presStyleIdx="0" presStyleCnt="6" custScaleX="139753" custScaleY="120189"/>
      <dgm:spPr/>
    </dgm:pt>
    <dgm:pt modelId="{6B3F7945-645E-462A-AD50-CCF457F5AB3B}" type="pres">
      <dgm:prSet presAssocID="{FCC30B28-1C14-445F-9095-E944F7769184}" presName="iconRect" presStyleLbl="node1" presStyleIdx="0" presStyleCnt="6" custScaleX="170841" custScaleY="19924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rain"/>
        </a:ext>
      </dgm:extLst>
    </dgm:pt>
    <dgm:pt modelId="{F90778B1-7B75-43D3-B0D4-BC2C00193419}" type="pres">
      <dgm:prSet presAssocID="{FCC30B28-1C14-445F-9095-E944F7769184}" presName="spaceRect" presStyleCnt="0"/>
      <dgm:spPr/>
    </dgm:pt>
    <dgm:pt modelId="{57B2839D-18A3-499F-BA40-3EF485557CE7}" type="pres">
      <dgm:prSet presAssocID="{FCC30B28-1C14-445F-9095-E944F7769184}" presName="textRect" presStyleLbl="revTx" presStyleIdx="0" presStyleCnt="6" custLinFactNeighborX="3424" custLinFactNeighborY="-9625">
        <dgm:presLayoutVars>
          <dgm:chMax val="1"/>
          <dgm:chPref val="1"/>
        </dgm:presLayoutVars>
      </dgm:prSet>
      <dgm:spPr/>
    </dgm:pt>
    <dgm:pt modelId="{D9B212DC-C4AB-43EB-A4CE-88D619CC6E4D}" type="pres">
      <dgm:prSet presAssocID="{21219812-D9EA-470D-9A0F-35E48133B83F}" presName="sibTrans" presStyleLbl="sibTrans2D1" presStyleIdx="0" presStyleCnt="0"/>
      <dgm:spPr/>
    </dgm:pt>
    <dgm:pt modelId="{67458A9D-299C-4031-BB06-8B435B27323B}" type="pres">
      <dgm:prSet presAssocID="{302D769C-BCBC-4E8A-85EF-762704693D48}" presName="compNode" presStyleCnt="0"/>
      <dgm:spPr/>
    </dgm:pt>
    <dgm:pt modelId="{ECC4DECC-84BB-48DE-9EFB-948BE416879F}" type="pres">
      <dgm:prSet presAssocID="{302D769C-BCBC-4E8A-85EF-762704693D48}" presName="iconBgRect" presStyleLbl="bgShp" presStyleIdx="1" presStyleCnt="6" custScaleX="117780" custScaleY="105471"/>
      <dgm:spPr/>
    </dgm:pt>
    <dgm:pt modelId="{A0E87E03-0411-4CFA-9BA9-92B7D27603A0}" type="pres">
      <dgm:prSet presAssocID="{302D769C-BCBC-4E8A-85EF-762704693D48}" presName="iconRect" presStyleLbl="node1" presStyleIdx="1" presStyleCnt="6" custScaleX="195393" custScaleY="14869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estion mark"/>
        </a:ext>
      </dgm:extLst>
    </dgm:pt>
    <dgm:pt modelId="{A92D44B5-0CA0-4D34-979D-7B26F02D1E69}" type="pres">
      <dgm:prSet presAssocID="{302D769C-BCBC-4E8A-85EF-762704693D48}" presName="spaceRect" presStyleCnt="0"/>
      <dgm:spPr/>
    </dgm:pt>
    <dgm:pt modelId="{00B76331-5338-48AF-8343-CF35F5A26647}" type="pres">
      <dgm:prSet presAssocID="{302D769C-BCBC-4E8A-85EF-762704693D48}" presName="textRect" presStyleLbl="revTx" presStyleIdx="1" presStyleCnt="6" custScaleX="76049" custLinFactNeighborX="-11559">
        <dgm:presLayoutVars>
          <dgm:chMax val="1"/>
          <dgm:chPref val="1"/>
        </dgm:presLayoutVars>
      </dgm:prSet>
      <dgm:spPr/>
    </dgm:pt>
    <dgm:pt modelId="{6E51F36A-F06A-4CD6-B013-5ECF1300148B}" type="pres">
      <dgm:prSet presAssocID="{6C156CCF-4D1E-4C58-A658-F8F940B176E1}" presName="sibTrans" presStyleLbl="sibTrans2D1" presStyleIdx="0" presStyleCnt="0"/>
      <dgm:spPr/>
    </dgm:pt>
    <dgm:pt modelId="{72BEC646-3544-4682-9FB2-5AF45AD48B53}" type="pres">
      <dgm:prSet presAssocID="{A5C254B4-74E1-41AA-BBF6-75A5B18D0C1F}" presName="compNode" presStyleCnt="0"/>
      <dgm:spPr/>
    </dgm:pt>
    <dgm:pt modelId="{3EA56731-B503-4A10-93BE-E256F74170DE}" type="pres">
      <dgm:prSet presAssocID="{A5C254B4-74E1-41AA-BBF6-75A5B18D0C1F}" presName="iconBgRect" presStyleLbl="bgShp" presStyleIdx="2" presStyleCnt="6" custScaleX="120020" custScaleY="110461"/>
      <dgm:spPr/>
    </dgm:pt>
    <dgm:pt modelId="{67705363-83B2-45F2-A232-2598BFEEEA91}" type="pres">
      <dgm:prSet presAssocID="{A5C254B4-74E1-41AA-BBF6-75A5B18D0C1F}" presName="iconRect" presStyleLbl="node1" presStyleIdx="2" presStyleCnt="6" custScaleX="146855" custScaleY="16609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ble"/>
        </a:ext>
      </dgm:extLst>
    </dgm:pt>
    <dgm:pt modelId="{F37895CF-DA82-4140-A8DA-85ABE369D467}" type="pres">
      <dgm:prSet presAssocID="{A5C254B4-74E1-41AA-BBF6-75A5B18D0C1F}" presName="spaceRect" presStyleCnt="0"/>
      <dgm:spPr/>
    </dgm:pt>
    <dgm:pt modelId="{04BD0E3B-DE99-4002-819D-05DFA1CED109}" type="pres">
      <dgm:prSet presAssocID="{A5C254B4-74E1-41AA-BBF6-75A5B18D0C1F}" presName="textRect" presStyleLbl="revTx" presStyleIdx="2" presStyleCnt="6" custScaleX="77185" custLinFactNeighborX="-13698" custLinFactNeighborY="-1009">
        <dgm:presLayoutVars>
          <dgm:chMax val="1"/>
          <dgm:chPref val="1"/>
        </dgm:presLayoutVars>
      </dgm:prSet>
      <dgm:spPr/>
    </dgm:pt>
    <dgm:pt modelId="{9150A26D-F6D5-48D8-8EAA-A707CD350DA5}" type="pres">
      <dgm:prSet presAssocID="{75E49BFB-30BE-4EEE-962B-ECDF2578A966}" presName="sibTrans" presStyleLbl="sibTrans2D1" presStyleIdx="0" presStyleCnt="0"/>
      <dgm:spPr/>
    </dgm:pt>
    <dgm:pt modelId="{1D49F1A2-FBD4-4973-A048-FFBEC5F10BE2}" type="pres">
      <dgm:prSet presAssocID="{38B8B20D-138C-46B1-83E7-C1C50AEA9372}" presName="compNode" presStyleCnt="0"/>
      <dgm:spPr/>
    </dgm:pt>
    <dgm:pt modelId="{FFBE36A8-8645-4D34-A94E-AFB71FAD8728}" type="pres">
      <dgm:prSet presAssocID="{38B8B20D-138C-46B1-83E7-C1C50AEA9372}" presName="iconBgRect" presStyleLbl="bgShp" presStyleIdx="3" presStyleCnt="6" custScaleX="123913" custScaleY="125872"/>
      <dgm:spPr/>
    </dgm:pt>
    <dgm:pt modelId="{4AFD6FDA-2F87-4B48-AA57-F9CEBF1866F3}" type="pres">
      <dgm:prSet presAssocID="{38B8B20D-138C-46B1-83E7-C1C50AEA9372}" presName="iconRect" presStyleLbl="node1" presStyleIdx="3" presStyleCnt="6" custScaleX="171366" custScaleY="190071"/>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ears"/>
        </a:ext>
      </dgm:extLst>
    </dgm:pt>
    <dgm:pt modelId="{946F4C0D-31A4-4341-B0BB-8A0944E7F0D6}" type="pres">
      <dgm:prSet presAssocID="{38B8B20D-138C-46B1-83E7-C1C50AEA9372}" presName="spaceRect" presStyleCnt="0"/>
      <dgm:spPr/>
    </dgm:pt>
    <dgm:pt modelId="{A0524608-07A4-45DE-8F80-2EFD8C56B036}" type="pres">
      <dgm:prSet presAssocID="{38B8B20D-138C-46B1-83E7-C1C50AEA9372}" presName="textRect" presStyleLbl="revTx" presStyleIdx="3" presStyleCnt="6" custLinFactNeighborX="-1285" custLinFactNeighborY="-2018">
        <dgm:presLayoutVars>
          <dgm:chMax val="1"/>
          <dgm:chPref val="1"/>
        </dgm:presLayoutVars>
      </dgm:prSet>
      <dgm:spPr/>
    </dgm:pt>
    <dgm:pt modelId="{BD8CD24B-BE8F-41C0-B6DA-0237EE64034D}" type="pres">
      <dgm:prSet presAssocID="{5EDACAA2-72E4-47EE-8D23-D9B029E4D8B8}" presName="sibTrans" presStyleLbl="sibTrans2D1" presStyleIdx="0" presStyleCnt="0"/>
      <dgm:spPr/>
    </dgm:pt>
    <dgm:pt modelId="{EE32EFED-D4F0-4423-9A1E-61A632F39822}" type="pres">
      <dgm:prSet presAssocID="{12C08BA7-D95C-4AA9-95E5-8A8F42AB08C1}" presName="compNode" presStyleCnt="0"/>
      <dgm:spPr/>
    </dgm:pt>
    <dgm:pt modelId="{F54825CF-5A4E-4BAB-8C06-C05BB40238B1}" type="pres">
      <dgm:prSet presAssocID="{12C08BA7-D95C-4AA9-95E5-8A8F42AB08C1}" presName="iconBgRect" presStyleLbl="bgShp" presStyleIdx="4" presStyleCnt="6" custScaleX="134094" custScaleY="115781"/>
      <dgm:spPr/>
    </dgm:pt>
    <dgm:pt modelId="{B6E3248B-95C9-4EF2-9991-F2A885DE93D9}" type="pres">
      <dgm:prSet presAssocID="{12C08BA7-D95C-4AA9-95E5-8A8F42AB08C1}" presName="iconRect" presStyleLbl="node1" presStyleIdx="4" presStyleCnt="6" custScaleX="161416" custScaleY="15875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oud Computing"/>
        </a:ext>
      </dgm:extLst>
    </dgm:pt>
    <dgm:pt modelId="{A7C77AE4-9903-416B-B864-D885FB335694}" type="pres">
      <dgm:prSet presAssocID="{12C08BA7-D95C-4AA9-95E5-8A8F42AB08C1}" presName="spaceRect" presStyleCnt="0"/>
      <dgm:spPr/>
    </dgm:pt>
    <dgm:pt modelId="{E30CA00B-81B6-436E-B150-6E17F6DE7DFE}" type="pres">
      <dgm:prSet presAssocID="{12C08BA7-D95C-4AA9-95E5-8A8F42AB08C1}" presName="textRect" presStyleLbl="revTx" presStyleIdx="4" presStyleCnt="6">
        <dgm:presLayoutVars>
          <dgm:chMax val="1"/>
          <dgm:chPref val="1"/>
        </dgm:presLayoutVars>
      </dgm:prSet>
      <dgm:spPr/>
    </dgm:pt>
    <dgm:pt modelId="{98A9A63A-CD67-4D5B-AB0F-AF15F64735F3}" type="pres">
      <dgm:prSet presAssocID="{60B6004E-A1D8-4736-950F-9C74C75B1F9C}" presName="sibTrans" presStyleLbl="sibTrans2D1" presStyleIdx="0" presStyleCnt="0"/>
      <dgm:spPr/>
    </dgm:pt>
    <dgm:pt modelId="{6B2E25BC-C1C5-46BF-BE77-CEA6DCC1895A}" type="pres">
      <dgm:prSet presAssocID="{CC40D64A-5914-45DD-ACC2-C63781968AFC}" presName="compNode" presStyleCnt="0"/>
      <dgm:spPr/>
    </dgm:pt>
    <dgm:pt modelId="{4E0AAAF8-DD7C-4C25-A65F-22EA420F54EF}" type="pres">
      <dgm:prSet presAssocID="{CC40D64A-5914-45DD-ACC2-C63781968AFC}" presName="iconBgRect" presStyleLbl="bgShp" presStyleIdx="5" presStyleCnt="6"/>
      <dgm:spPr/>
    </dgm:pt>
    <dgm:pt modelId="{FBC73219-616E-4369-A981-84968A6ADBF9}" type="pres">
      <dgm:prSet presAssocID="{CC40D64A-5914-45DD-ACC2-C63781968AFC}" presName="iconRect" presStyleLbl="node1" presStyleIdx="5" presStyleCnt="6"/>
      <dgm:spPr/>
    </dgm:pt>
    <dgm:pt modelId="{942965F1-9449-4303-BAD8-5F40FE3C3B93}" type="pres">
      <dgm:prSet presAssocID="{CC40D64A-5914-45DD-ACC2-C63781968AFC}" presName="spaceRect" presStyleCnt="0"/>
      <dgm:spPr/>
    </dgm:pt>
    <dgm:pt modelId="{9298E1E7-6098-48DD-ACC6-5BFC351DD439}" type="pres">
      <dgm:prSet presAssocID="{CC40D64A-5914-45DD-ACC2-C63781968AFC}" presName="textRect" presStyleLbl="revTx" presStyleIdx="5" presStyleCnt="6">
        <dgm:presLayoutVars>
          <dgm:chMax val="1"/>
          <dgm:chPref val="1"/>
        </dgm:presLayoutVars>
      </dgm:prSet>
      <dgm:spPr/>
    </dgm:pt>
  </dgm:ptLst>
  <dgm:cxnLst>
    <dgm:cxn modelId="{17C64015-130C-4FD3-BBD5-EE4232724AAA}" type="presOf" srcId="{FA882EBD-7B80-4431-A323-21B647DAC14F}" destId="{410562A9-30BD-408F-BD24-1735D04CB5A5}" srcOrd="0" destOrd="0" presId="urn:microsoft.com/office/officeart/2018/2/layout/IconCircleList"/>
    <dgm:cxn modelId="{8C0C9222-F1BE-4B5E-8CF9-36449C61F114}" type="presOf" srcId="{60B6004E-A1D8-4736-950F-9C74C75B1F9C}" destId="{98A9A63A-CD67-4D5B-AB0F-AF15F64735F3}" srcOrd="0" destOrd="0" presId="urn:microsoft.com/office/officeart/2018/2/layout/IconCircleList"/>
    <dgm:cxn modelId="{B6924145-E125-4ADB-A47B-731653272864}" srcId="{FA882EBD-7B80-4431-A323-21B647DAC14F}" destId="{CC40D64A-5914-45DD-ACC2-C63781968AFC}" srcOrd="5" destOrd="0" parTransId="{00663FB3-BD8F-46F8-9B2A-6CD4C9455BE4}" sibTransId="{3E2E4E9A-39A1-4C68-898B-4D9C1361BCE8}"/>
    <dgm:cxn modelId="{568A196A-3B69-493D-A8B2-87DB2E9CA347}" srcId="{FA882EBD-7B80-4431-A323-21B647DAC14F}" destId="{A5C254B4-74E1-41AA-BBF6-75A5B18D0C1F}" srcOrd="2" destOrd="0" parTransId="{50DBA3EC-9A28-4AD4-AB79-17467FE224CE}" sibTransId="{75E49BFB-30BE-4EEE-962B-ECDF2578A966}"/>
    <dgm:cxn modelId="{D8F4BA6D-0F01-48E9-A3BD-4373F8D8C3AD}" type="presOf" srcId="{302D769C-BCBC-4E8A-85EF-762704693D48}" destId="{00B76331-5338-48AF-8343-CF35F5A26647}" srcOrd="0" destOrd="0" presId="urn:microsoft.com/office/officeart/2018/2/layout/IconCircleList"/>
    <dgm:cxn modelId="{D4346354-3658-478F-8B41-E11578112C85}" type="presOf" srcId="{12C08BA7-D95C-4AA9-95E5-8A8F42AB08C1}" destId="{E30CA00B-81B6-436E-B150-6E17F6DE7DFE}" srcOrd="0" destOrd="0" presId="urn:microsoft.com/office/officeart/2018/2/layout/IconCircleList"/>
    <dgm:cxn modelId="{EEEBD48D-3F0C-476A-873E-D6EB3F079999}" type="presOf" srcId="{75E49BFB-30BE-4EEE-962B-ECDF2578A966}" destId="{9150A26D-F6D5-48D8-8EAA-A707CD350DA5}" srcOrd="0" destOrd="0" presId="urn:microsoft.com/office/officeart/2018/2/layout/IconCircleList"/>
    <dgm:cxn modelId="{FBAB6490-D725-4DA3-B957-D6538D04E72B}" type="presOf" srcId="{21219812-D9EA-470D-9A0F-35E48133B83F}" destId="{D9B212DC-C4AB-43EB-A4CE-88D619CC6E4D}" srcOrd="0" destOrd="0" presId="urn:microsoft.com/office/officeart/2018/2/layout/IconCircleList"/>
    <dgm:cxn modelId="{A662E393-3348-4FB9-9E7C-0522F0CA735B}" srcId="{FA882EBD-7B80-4431-A323-21B647DAC14F}" destId="{38B8B20D-138C-46B1-83E7-C1C50AEA9372}" srcOrd="3" destOrd="0" parTransId="{70534477-8E1A-46E8-970D-3EFDCF6912D2}" sibTransId="{5EDACAA2-72E4-47EE-8D23-D9B029E4D8B8}"/>
    <dgm:cxn modelId="{5DC93598-5AF4-48C6-BCEB-057A1B6DDA99}" type="presOf" srcId="{6C156CCF-4D1E-4C58-A658-F8F940B176E1}" destId="{6E51F36A-F06A-4CD6-B013-5ECF1300148B}" srcOrd="0" destOrd="0" presId="urn:microsoft.com/office/officeart/2018/2/layout/IconCircleList"/>
    <dgm:cxn modelId="{90E1119B-D5BC-4A74-B0EE-D2EF2A285A73}" type="presOf" srcId="{CC40D64A-5914-45DD-ACC2-C63781968AFC}" destId="{9298E1E7-6098-48DD-ACC6-5BFC351DD439}" srcOrd="0" destOrd="0" presId="urn:microsoft.com/office/officeart/2018/2/layout/IconCircleList"/>
    <dgm:cxn modelId="{E973EEAB-D0AF-46B5-A86D-0C744FE65B8E}" srcId="{FA882EBD-7B80-4431-A323-21B647DAC14F}" destId="{12C08BA7-D95C-4AA9-95E5-8A8F42AB08C1}" srcOrd="4" destOrd="0" parTransId="{95AFF336-4E0D-431A-A2C5-0EDFB8FB727C}" sibTransId="{60B6004E-A1D8-4736-950F-9C74C75B1F9C}"/>
    <dgm:cxn modelId="{57918FB3-2298-47AF-9CA2-5626CE8E86F6}" type="presOf" srcId="{A5C254B4-74E1-41AA-BBF6-75A5B18D0C1F}" destId="{04BD0E3B-DE99-4002-819D-05DFA1CED109}" srcOrd="0" destOrd="0" presId="urn:microsoft.com/office/officeart/2018/2/layout/IconCircleList"/>
    <dgm:cxn modelId="{66EC73E1-5CAF-44B5-B2AA-4AC88E45E30C}" srcId="{FA882EBD-7B80-4431-A323-21B647DAC14F}" destId="{FCC30B28-1C14-445F-9095-E944F7769184}" srcOrd="0" destOrd="0" parTransId="{0A1651E0-8D0B-46F7-84D9-D5B2CA27AB3D}" sibTransId="{21219812-D9EA-470D-9A0F-35E48133B83F}"/>
    <dgm:cxn modelId="{63C009ED-21C8-47A0-AF19-0DE007B3F969}" type="presOf" srcId="{FCC30B28-1C14-445F-9095-E944F7769184}" destId="{57B2839D-18A3-499F-BA40-3EF485557CE7}" srcOrd="0" destOrd="0" presId="urn:microsoft.com/office/officeart/2018/2/layout/IconCircleList"/>
    <dgm:cxn modelId="{F6FDDCF4-5017-486D-A7A7-CE0E5F83C78D}" type="presOf" srcId="{5EDACAA2-72E4-47EE-8D23-D9B029E4D8B8}" destId="{BD8CD24B-BE8F-41C0-B6DA-0237EE64034D}" srcOrd="0" destOrd="0" presId="urn:microsoft.com/office/officeart/2018/2/layout/IconCircleList"/>
    <dgm:cxn modelId="{CCB6B4F8-E4D4-4F31-8929-813D963BCBBA}" type="presOf" srcId="{38B8B20D-138C-46B1-83E7-C1C50AEA9372}" destId="{A0524608-07A4-45DE-8F80-2EFD8C56B036}" srcOrd="0" destOrd="0" presId="urn:microsoft.com/office/officeart/2018/2/layout/IconCircleList"/>
    <dgm:cxn modelId="{139737FA-9992-445A-B1E1-4CCCF19EE312}" srcId="{FA882EBD-7B80-4431-A323-21B647DAC14F}" destId="{302D769C-BCBC-4E8A-85EF-762704693D48}" srcOrd="1" destOrd="0" parTransId="{F57DA3AD-E7EF-4129-9D7F-84285589F90B}" sibTransId="{6C156CCF-4D1E-4C58-A658-F8F940B176E1}"/>
    <dgm:cxn modelId="{D98F7609-D1B8-484D-BEB6-ADB8D9A1B494}" type="presParOf" srcId="{410562A9-30BD-408F-BD24-1735D04CB5A5}" destId="{09E0E4E1-A581-42F1-A700-67CEFAC73484}" srcOrd="0" destOrd="0" presId="urn:microsoft.com/office/officeart/2018/2/layout/IconCircleList"/>
    <dgm:cxn modelId="{1B22913D-7AFE-4C37-8BB5-946D1E1EC2A5}" type="presParOf" srcId="{09E0E4E1-A581-42F1-A700-67CEFAC73484}" destId="{A0CEB1E7-4CA9-46F9-BDA8-CD7751F61501}" srcOrd="0" destOrd="0" presId="urn:microsoft.com/office/officeart/2018/2/layout/IconCircleList"/>
    <dgm:cxn modelId="{5655E6BF-EE23-432A-BC8D-AFF8535585EF}" type="presParOf" srcId="{A0CEB1E7-4CA9-46F9-BDA8-CD7751F61501}" destId="{689911EA-6262-4DAF-95A3-02D443C3D993}" srcOrd="0" destOrd="0" presId="urn:microsoft.com/office/officeart/2018/2/layout/IconCircleList"/>
    <dgm:cxn modelId="{D95F16D3-8931-4691-9C09-6C78EA8A20E6}" type="presParOf" srcId="{A0CEB1E7-4CA9-46F9-BDA8-CD7751F61501}" destId="{6B3F7945-645E-462A-AD50-CCF457F5AB3B}" srcOrd="1" destOrd="0" presId="urn:microsoft.com/office/officeart/2018/2/layout/IconCircleList"/>
    <dgm:cxn modelId="{0169F712-C410-4930-A19C-501EBA82BC41}" type="presParOf" srcId="{A0CEB1E7-4CA9-46F9-BDA8-CD7751F61501}" destId="{F90778B1-7B75-43D3-B0D4-BC2C00193419}" srcOrd="2" destOrd="0" presId="urn:microsoft.com/office/officeart/2018/2/layout/IconCircleList"/>
    <dgm:cxn modelId="{0DC95757-F1C6-4130-A955-3EA56DB37EB3}" type="presParOf" srcId="{A0CEB1E7-4CA9-46F9-BDA8-CD7751F61501}" destId="{57B2839D-18A3-499F-BA40-3EF485557CE7}" srcOrd="3" destOrd="0" presId="urn:microsoft.com/office/officeart/2018/2/layout/IconCircleList"/>
    <dgm:cxn modelId="{81B3FC41-982E-4581-9CB3-C09573376012}" type="presParOf" srcId="{09E0E4E1-A581-42F1-A700-67CEFAC73484}" destId="{D9B212DC-C4AB-43EB-A4CE-88D619CC6E4D}" srcOrd="1" destOrd="0" presId="urn:microsoft.com/office/officeart/2018/2/layout/IconCircleList"/>
    <dgm:cxn modelId="{3FEA4879-2B86-49D4-AD1A-81552820728E}" type="presParOf" srcId="{09E0E4E1-A581-42F1-A700-67CEFAC73484}" destId="{67458A9D-299C-4031-BB06-8B435B27323B}" srcOrd="2" destOrd="0" presId="urn:microsoft.com/office/officeart/2018/2/layout/IconCircleList"/>
    <dgm:cxn modelId="{86A50C96-425C-4DCE-8A32-5031C02E37AB}" type="presParOf" srcId="{67458A9D-299C-4031-BB06-8B435B27323B}" destId="{ECC4DECC-84BB-48DE-9EFB-948BE416879F}" srcOrd="0" destOrd="0" presId="urn:microsoft.com/office/officeart/2018/2/layout/IconCircleList"/>
    <dgm:cxn modelId="{12324138-F94A-4446-BFC7-8DBC6F64FFAE}" type="presParOf" srcId="{67458A9D-299C-4031-BB06-8B435B27323B}" destId="{A0E87E03-0411-4CFA-9BA9-92B7D27603A0}" srcOrd="1" destOrd="0" presId="urn:microsoft.com/office/officeart/2018/2/layout/IconCircleList"/>
    <dgm:cxn modelId="{0DFE7F9F-CF2A-475A-BC16-6C3ACCA8C617}" type="presParOf" srcId="{67458A9D-299C-4031-BB06-8B435B27323B}" destId="{A92D44B5-0CA0-4D34-979D-7B26F02D1E69}" srcOrd="2" destOrd="0" presId="urn:microsoft.com/office/officeart/2018/2/layout/IconCircleList"/>
    <dgm:cxn modelId="{43B59EA1-164C-4144-A1A7-27E2FC599C0C}" type="presParOf" srcId="{67458A9D-299C-4031-BB06-8B435B27323B}" destId="{00B76331-5338-48AF-8343-CF35F5A26647}" srcOrd="3" destOrd="0" presId="urn:microsoft.com/office/officeart/2018/2/layout/IconCircleList"/>
    <dgm:cxn modelId="{AE297A74-795B-4839-A5DB-75F1E51D9CFA}" type="presParOf" srcId="{09E0E4E1-A581-42F1-A700-67CEFAC73484}" destId="{6E51F36A-F06A-4CD6-B013-5ECF1300148B}" srcOrd="3" destOrd="0" presId="urn:microsoft.com/office/officeart/2018/2/layout/IconCircleList"/>
    <dgm:cxn modelId="{ED3D837D-EF41-49A1-A9ED-DAE669511F71}" type="presParOf" srcId="{09E0E4E1-A581-42F1-A700-67CEFAC73484}" destId="{72BEC646-3544-4682-9FB2-5AF45AD48B53}" srcOrd="4" destOrd="0" presId="urn:microsoft.com/office/officeart/2018/2/layout/IconCircleList"/>
    <dgm:cxn modelId="{500992B2-A9F2-4BCA-A2B9-0A12A6BDE2F3}" type="presParOf" srcId="{72BEC646-3544-4682-9FB2-5AF45AD48B53}" destId="{3EA56731-B503-4A10-93BE-E256F74170DE}" srcOrd="0" destOrd="0" presId="urn:microsoft.com/office/officeart/2018/2/layout/IconCircleList"/>
    <dgm:cxn modelId="{0CEB752B-1298-4DC7-83E7-AC2405983CC0}" type="presParOf" srcId="{72BEC646-3544-4682-9FB2-5AF45AD48B53}" destId="{67705363-83B2-45F2-A232-2598BFEEEA91}" srcOrd="1" destOrd="0" presId="urn:microsoft.com/office/officeart/2018/2/layout/IconCircleList"/>
    <dgm:cxn modelId="{36692C42-DE37-442F-BA2B-EBD99165DFC3}" type="presParOf" srcId="{72BEC646-3544-4682-9FB2-5AF45AD48B53}" destId="{F37895CF-DA82-4140-A8DA-85ABE369D467}" srcOrd="2" destOrd="0" presId="urn:microsoft.com/office/officeart/2018/2/layout/IconCircleList"/>
    <dgm:cxn modelId="{065CE100-0D68-4ED1-A5EE-4B71D6BA45AF}" type="presParOf" srcId="{72BEC646-3544-4682-9FB2-5AF45AD48B53}" destId="{04BD0E3B-DE99-4002-819D-05DFA1CED109}" srcOrd="3" destOrd="0" presId="urn:microsoft.com/office/officeart/2018/2/layout/IconCircleList"/>
    <dgm:cxn modelId="{991D436C-6662-4191-9091-F3AEA8AE372A}" type="presParOf" srcId="{09E0E4E1-A581-42F1-A700-67CEFAC73484}" destId="{9150A26D-F6D5-48D8-8EAA-A707CD350DA5}" srcOrd="5" destOrd="0" presId="urn:microsoft.com/office/officeart/2018/2/layout/IconCircleList"/>
    <dgm:cxn modelId="{095443DF-480E-4D3D-B51D-1BED4D6AD720}" type="presParOf" srcId="{09E0E4E1-A581-42F1-A700-67CEFAC73484}" destId="{1D49F1A2-FBD4-4973-A048-FFBEC5F10BE2}" srcOrd="6" destOrd="0" presId="urn:microsoft.com/office/officeart/2018/2/layout/IconCircleList"/>
    <dgm:cxn modelId="{82C91550-6CFC-457E-8176-CCFC336F96B4}" type="presParOf" srcId="{1D49F1A2-FBD4-4973-A048-FFBEC5F10BE2}" destId="{FFBE36A8-8645-4D34-A94E-AFB71FAD8728}" srcOrd="0" destOrd="0" presId="urn:microsoft.com/office/officeart/2018/2/layout/IconCircleList"/>
    <dgm:cxn modelId="{054C6D05-B42F-47A0-9EB2-5F0B0957F6A8}" type="presParOf" srcId="{1D49F1A2-FBD4-4973-A048-FFBEC5F10BE2}" destId="{4AFD6FDA-2F87-4B48-AA57-F9CEBF1866F3}" srcOrd="1" destOrd="0" presId="urn:microsoft.com/office/officeart/2018/2/layout/IconCircleList"/>
    <dgm:cxn modelId="{7385A4C9-1220-48C0-9019-405AA4E5483E}" type="presParOf" srcId="{1D49F1A2-FBD4-4973-A048-FFBEC5F10BE2}" destId="{946F4C0D-31A4-4341-B0BB-8A0944E7F0D6}" srcOrd="2" destOrd="0" presId="urn:microsoft.com/office/officeart/2018/2/layout/IconCircleList"/>
    <dgm:cxn modelId="{44D2F58D-D27C-4788-B8E2-F84C21808F7C}" type="presParOf" srcId="{1D49F1A2-FBD4-4973-A048-FFBEC5F10BE2}" destId="{A0524608-07A4-45DE-8F80-2EFD8C56B036}" srcOrd="3" destOrd="0" presId="urn:microsoft.com/office/officeart/2018/2/layout/IconCircleList"/>
    <dgm:cxn modelId="{2D798819-2A86-4891-8802-E015D175028D}" type="presParOf" srcId="{09E0E4E1-A581-42F1-A700-67CEFAC73484}" destId="{BD8CD24B-BE8F-41C0-B6DA-0237EE64034D}" srcOrd="7" destOrd="0" presId="urn:microsoft.com/office/officeart/2018/2/layout/IconCircleList"/>
    <dgm:cxn modelId="{F18C7EBF-4AE0-48C4-842D-5B4F7CD8E125}" type="presParOf" srcId="{09E0E4E1-A581-42F1-A700-67CEFAC73484}" destId="{EE32EFED-D4F0-4423-9A1E-61A632F39822}" srcOrd="8" destOrd="0" presId="urn:microsoft.com/office/officeart/2018/2/layout/IconCircleList"/>
    <dgm:cxn modelId="{7FB7E020-F314-4D00-8042-4F116434381C}" type="presParOf" srcId="{EE32EFED-D4F0-4423-9A1E-61A632F39822}" destId="{F54825CF-5A4E-4BAB-8C06-C05BB40238B1}" srcOrd="0" destOrd="0" presId="urn:microsoft.com/office/officeart/2018/2/layout/IconCircleList"/>
    <dgm:cxn modelId="{474C89B7-654D-4AE4-A888-C0DBB7CC0CCD}" type="presParOf" srcId="{EE32EFED-D4F0-4423-9A1E-61A632F39822}" destId="{B6E3248B-95C9-4EF2-9991-F2A885DE93D9}" srcOrd="1" destOrd="0" presId="urn:microsoft.com/office/officeart/2018/2/layout/IconCircleList"/>
    <dgm:cxn modelId="{A70EDC5A-8D92-4830-91DC-915961EA7DC4}" type="presParOf" srcId="{EE32EFED-D4F0-4423-9A1E-61A632F39822}" destId="{A7C77AE4-9903-416B-B864-D885FB335694}" srcOrd="2" destOrd="0" presId="urn:microsoft.com/office/officeart/2018/2/layout/IconCircleList"/>
    <dgm:cxn modelId="{3547E74D-046C-45BA-8932-8246392995D7}" type="presParOf" srcId="{EE32EFED-D4F0-4423-9A1E-61A632F39822}" destId="{E30CA00B-81B6-436E-B150-6E17F6DE7DFE}" srcOrd="3" destOrd="0" presId="urn:microsoft.com/office/officeart/2018/2/layout/IconCircleList"/>
    <dgm:cxn modelId="{95F53A9F-F705-4EA6-B487-ECA035DDBC42}" type="presParOf" srcId="{09E0E4E1-A581-42F1-A700-67CEFAC73484}" destId="{98A9A63A-CD67-4D5B-AB0F-AF15F64735F3}" srcOrd="9" destOrd="0" presId="urn:microsoft.com/office/officeart/2018/2/layout/IconCircleList"/>
    <dgm:cxn modelId="{60718A19-8975-4641-8A4B-B33245AC3FA1}" type="presParOf" srcId="{09E0E4E1-A581-42F1-A700-67CEFAC73484}" destId="{6B2E25BC-C1C5-46BF-BE77-CEA6DCC1895A}" srcOrd="10" destOrd="0" presId="urn:microsoft.com/office/officeart/2018/2/layout/IconCircleList"/>
    <dgm:cxn modelId="{2CFE167B-7775-44F2-A451-8CB9EE3243A6}" type="presParOf" srcId="{6B2E25BC-C1C5-46BF-BE77-CEA6DCC1895A}" destId="{4E0AAAF8-DD7C-4C25-A65F-22EA420F54EF}" srcOrd="0" destOrd="0" presId="urn:microsoft.com/office/officeart/2018/2/layout/IconCircleList"/>
    <dgm:cxn modelId="{A4B26E00-803B-45C7-B2C4-F331E2AFADD3}" type="presParOf" srcId="{6B2E25BC-C1C5-46BF-BE77-CEA6DCC1895A}" destId="{FBC73219-616E-4369-A981-84968A6ADBF9}" srcOrd="1" destOrd="0" presId="urn:microsoft.com/office/officeart/2018/2/layout/IconCircleList"/>
    <dgm:cxn modelId="{20184973-E766-4A6B-99E6-25E748E8B7EC}" type="presParOf" srcId="{6B2E25BC-C1C5-46BF-BE77-CEA6DCC1895A}" destId="{942965F1-9449-4303-BAD8-5F40FE3C3B93}" srcOrd="2" destOrd="0" presId="urn:microsoft.com/office/officeart/2018/2/layout/IconCircleList"/>
    <dgm:cxn modelId="{3B4C22BF-49CB-47D3-A7F3-81FDD6A6EA2B}" type="presParOf" srcId="{6B2E25BC-C1C5-46BF-BE77-CEA6DCC1895A}" destId="{9298E1E7-6098-48DD-ACC6-5BFC351DD439}"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989A2E1-FF05-4016-A4E5-E3EC551B4A1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05F0663-CE92-4CA2-9781-769DEE7B0EFA}">
      <dgm:prSet/>
      <dgm:spPr/>
      <dgm:t>
        <a:bodyPr/>
        <a:lstStyle/>
        <a:p>
          <a:pPr rtl="0"/>
          <a:r>
            <a:rPr lang="en-US" dirty="0"/>
            <a:t>None of our tools are perfect.  As a licensed professional, you are solely responsible for </a:t>
          </a:r>
          <a:r>
            <a:rPr lang="en-US" dirty="0">
              <a:latin typeface="Aptos Display" panose="02110004020202020204"/>
            </a:rPr>
            <a:t>maintaining direct control and responsible charge of all aspects of your work</a:t>
          </a:r>
          <a:r>
            <a:rPr lang="en-US" dirty="0"/>
            <a:t> product.  Human review of all outputs will remain a steadfast requirement regardless of the advancements in Large Language Model capabilities.  </a:t>
          </a:r>
        </a:p>
      </dgm:t>
    </dgm:pt>
    <dgm:pt modelId="{BD5753E6-BE56-4C14-A922-6FBC4DBE992E}" type="parTrans" cxnId="{7B97B725-5BC2-4C2C-A61C-59FE823261D2}">
      <dgm:prSet/>
      <dgm:spPr/>
      <dgm:t>
        <a:bodyPr/>
        <a:lstStyle/>
        <a:p>
          <a:endParaRPr lang="en-US"/>
        </a:p>
      </dgm:t>
    </dgm:pt>
    <dgm:pt modelId="{870370BB-E0C1-4736-B50A-086F26013051}" type="sibTrans" cxnId="{7B97B725-5BC2-4C2C-A61C-59FE823261D2}">
      <dgm:prSet/>
      <dgm:spPr/>
      <dgm:t>
        <a:bodyPr/>
        <a:lstStyle/>
        <a:p>
          <a:endParaRPr lang="en-US"/>
        </a:p>
      </dgm:t>
    </dgm:pt>
    <dgm:pt modelId="{37A47988-98C9-48D5-AE5E-6608160D0A70}">
      <dgm:prSet/>
      <dgm:spPr/>
      <dgm:t>
        <a:bodyPr/>
        <a:lstStyle/>
        <a:p>
          <a:pPr rtl="0"/>
          <a:r>
            <a:rPr lang="en-US" dirty="0"/>
            <a:t>As LLM’s become more and more reliable, spotting the errors will require additional diligence.  With better tools at our disposal, we get to spend more time on higher value tasks by directing agents to perform repetitive</a:t>
          </a:r>
          <a:r>
            <a:rPr lang="en-US" dirty="0">
              <a:latin typeface="Aptos Display" panose="02110004020202020204"/>
            </a:rPr>
            <a:t>,</a:t>
          </a:r>
          <a:r>
            <a:rPr lang="en-US" dirty="0"/>
            <a:t> </a:t>
          </a:r>
          <a:r>
            <a:rPr lang="en-US" dirty="0">
              <a:latin typeface="Aptos Display" panose="02110004020202020204"/>
            </a:rPr>
            <a:t>verifiable </a:t>
          </a:r>
          <a:r>
            <a:rPr lang="en-US" dirty="0"/>
            <a:t>tasks, data analysis, and bespoke software development.</a:t>
          </a:r>
        </a:p>
      </dgm:t>
    </dgm:pt>
    <dgm:pt modelId="{25ED7A65-6858-4565-8CAF-7F7260E16091}" type="parTrans" cxnId="{D44060C5-CD77-4A51-A4BB-148983A3D953}">
      <dgm:prSet/>
      <dgm:spPr/>
      <dgm:t>
        <a:bodyPr/>
        <a:lstStyle/>
        <a:p>
          <a:endParaRPr lang="en-US"/>
        </a:p>
      </dgm:t>
    </dgm:pt>
    <dgm:pt modelId="{E4EB8C8F-19CF-4B1D-BEF1-B83C5499184F}" type="sibTrans" cxnId="{D44060C5-CD77-4A51-A4BB-148983A3D953}">
      <dgm:prSet/>
      <dgm:spPr/>
      <dgm:t>
        <a:bodyPr/>
        <a:lstStyle/>
        <a:p>
          <a:endParaRPr lang="en-US"/>
        </a:p>
      </dgm:t>
    </dgm:pt>
    <dgm:pt modelId="{C0DC1C5B-6B1A-4FFD-8746-97F555F63931}" type="pres">
      <dgm:prSet presAssocID="{5989A2E1-FF05-4016-A4E5-E3EC551B4A18}" presName="linear" presStyleCnt="0">
        <dgm:presLayoutVars>
          <dgm:animLvl val="lvl"/>
          <dgm:resizeHandles val="exact"/>
        </dgm:presLayoutVars>
      </dgm:prSet>
      <dgm:spPr/>
    </dgm:pt>
    <dgm:pt modelId="{E5DBBC67-7D44-4C0C-9F0F-40D07DC9D0EF}" type="pres">
      <dgm:prSet presAssocID="{F05F0663-CE92-4CA2-9781-769DEE7B0EFA}" presName="parentText" presStyleLbl="node1" presStyleIdx="0" presStyleCnt="2">
        <dgm:presLayoutVars>
          <dgm:chMax val="0"/>
          <dgm:bulletEnabled val="1"/>
        </dgm:presLayoutVars>
      </dgm:prSet>
      <dgm:spPr/>
    </dgm:pt>
    <dgm:pt modelId="{F4C64F41-3D67-461E-9C9C-CCA059EFCCA6}" type="pres">
      <dgm:prSet presAssocID="{870370BB-E0C1-4736-B50A-086F26013051}" presName="spacer" presStyleCnt="0"/>
      <dgm:spPr/>
    </dgm:pt>
    <dgm:pt modelId="{A0E7795C-0801-49E2-802E-972856576553}" type="pres">
      <dgm:prSet presAssocID="{37A47988-98C9-48D5-AE5E-6608160D0A70}" presName="parentText" presStyleLbl="node1" presStyleIdx="1" presStyleCnt="2">
        <dgm:presLayoutVars>
          <dgm:chMax val="0"/>
          <dgm:bulletEnabled val="1"/>
        </dgm:presLayoutVars>
      </dgm:prSet>
      <dgm:spPr/>
    </dgm:pt>
  </dgm:ptLst>
  <dgm:cxnLst>
    <dgm:cxn modelId="{7B97B725-5BC2-4C2C-A61C-59FE823261D2}" srcId="{5989A2E1-FF05-4016-A4E5-E3EC551B4A18}" destId="{F05F0663-CE92-4CA2-9781-769DEE7B0EFA}" srcOrd="0" destOrd="0" parTransId="{BD5753E6-BE56-4C14-A922-6FBC4DBE992E}" sibTransId="{870370BB-E0C1-4736-B50A-086F26013051}"/>
    <dgm:cxn modelId="{491E0F94-C9C6-49EC-A1DD-3F89073B984E}" type="presOf" srcId="{5989A2E1-FF05-4016-A4E5-E3EC551B4A18}" destId="{C0DC1C5B-6B1A-4FFD-8746-97F555F63931}" srcOrd="0" destOrd="0" presId="urn:microsoft.com/office/officeart/2005/8/layout/vList2"/>
    <dgm:cxn modelId="{D44060C5-CD77-4A51-A4BB-148983A3D953}" srcId="{5989A2E1-FF05-4016-A4E5-E3EC551B4A18}" destId="{37A47988-98C9-48D5-AE5E-6608160D0A70}" srcOrd="1" destOrd="0" parTransId="{25ED7A65-6858-4565-8CAF-7F7260E16091}" sibTransId="{E4EB8C8F-19CF-4B1D-BEF1-B83C5499184F}"/>
    <dgm:cxn modelId="{8B8295DE-EFAC-4F3D-A9A5-B3264246AF73}" type="presOf" srcId="{37A47988-98C9-48D5-AE5E-6608160D0A70}" destId="{A0E7795C-0801-49E2-802E-972856576553}" srcOrd="0" destOrd="0" presId="urn:microsoft.com/office/officeart/2005/8/layout/vList2"/>
    <dgm:cxn modelId="{8FB796E1-BCBA-48AB-900E-9B43FBEF36F0}" type="presOf" srcId="{F05F0663-CE92-4CA2-9781-769DEE7B0EFA}" destId="{E5DBBC67-7D44-4C0C-9F0F-40D07DC9D0EF}" srcOrd="0" destOrd="0" presId="urn:microsoft.com/office/officeart/2005/8/layout/vList2"/>
    <dgm:cxn modelId="{42CC5701-4CB5-46C8-A72F-3B7CD99D8E13}" type="presParOf" srcId="{C0DC1C5B-6B1A-4FFD-8746-97F555F63931}" destId="{E5DBBC67-7D44-4C0C-9F0F-40D07DC9D0EF}" srcOrd="0" destOrd="0" presId="urn:microsoft.com/office/officeart/2005/8/layout/vList2"/>
    <dgm:cxn modelId="{A148D2E6-3F45-407B-BFF6-62E16F8A13C8}" type="presParOf" srcId="{C0DC1C5B-6B1A-4FFD-8746-97F555F63931}" destId="{F4C64F41-3D67-461E-9C9C-CCA059EFCCA6}" srcOrd="1" destOrd="0" presId="urn:microsoft.com/office/officeart/2005/8/layout/vList2"/>
    <dgm:cxn modelId="{717AE69C-9250-4F15-93D3-DC2FE93B6216}" type="presParOf" srcId="{C0DC1C5B-6B1A-4FFD-8746-97F555F63931}" destId="{A0E7795C-0801-49E2-802E-972856576553}"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1BF69-913E-40DD-B320-F6747C298A4A}">
      <dsp:nvSpPr>
        <dsp:cNvPr id="0" name=""/>
        <dsp:cNvSpPr/>
      </dsp:nvSpPr>
      <dsp:spPr>
        <a:xfrm rot="5400000">
          <a:off x="3153472" y="-822197"/>
          <a:ext cx="1698041" cy="3767052"/>
        </a:xfrm>
        <a:prstGeom prst="round2SameRect">
          <a:avLst/>
        </a:prstGeom>
        <a:solidFill>
          <a:schemeClr val="accent3">
            <a:alpha val="90000"/>
            <a:tint val="40000"/>
            <a:hueOff val="0"/>
            <a:satOff val="0"/>
            <a:lumOff val="0"/>
            <a:alphaOff val="0"/>
          </a:schemeClr>
        </a:solidFill>
        <a:ln w="1905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41910" rIns="83820" bIns="41910" numCol="1" spcCol="1270" anchor="ctr" anchorCtr="0">
          <a:noAutofit/>
        </a:bodyPr>
        <a:lstStyle/>
        <a:p>
          <a:pPr marL="228600" lvl="1" indent="-228600" algn="l" defTabSz="977900">
            <a:lnSpc>
              <a:spcPct val="90000"/>
            </a:lnSpc>
            <a:spcBef>
              <a:spcPct val="0"/>
            </a:spcBef>
            <a:spcAft>
              <a:spcPct val="15000"/>
            </a:spcAft>
            <a:buChar char="•"/>
          </a:pPr>
          <a:r>
            <a:rPr lang="en-US" sz="2200" kern="1200"/>
            <a:t>HEC-Commander Tools</a:t>
          </a:r>
        </a:p>
        <a:p>
          <a:pPr marL="228600" lvl="1" indent="-228600" algn="l" defTabSz="977900">
            <a:lnSpc>
              <a:spcPct val="90000"/>
            </a:lnSpc>
            <a:spcBef>
              <a:spcPct val="0"/>
            </a:spcBef>
            <a:spcAft>
              <a:spcPct val="15000"/>
            </a:spcAft>
            <a:buChar char="•"/>
          </a:pPr>
          <a:r>
            <a:rPr lang="en-US" sz="2200" kern="1200"/>
            <a:t>RAS-Commander Library</a:t>
          </a:r>
        </a:p>
        <a:p>
          <a:pPr marL="228600" lvl="1" indent="-228600" algn="l" defTabSz="977900">
            <a:lnSpc>
              <a:spcPct val="90000"/>
            </a:lnSpc>
            <a:spcBef>
              <a:spcPct val="0"/>
            </a:spcBef>
            <a:spcAft>
              <a:spcPct val="15000"/>
            </a:spcAft>
            <a:buChar char="•"/>
          </a:pPr>
          <a:r>
            <a:rPr lang="en-US" sz="2200" kern="1200"/>
            <a:t>Lots More!</a:t>
          </a:r>
        </a:p>
      </dsp:txBody>
      <dsp:txXfrm rot="-5400000">
        <a:off x="2118967" y="295200"/>
        <a:ext cx="3684160" cy="1532257"/>
      </dsp:txXfrm>
    </dsp:sp>
    <dsp:sp modelId="{FBA616D3-A05B-440C-BF77-B97CDA1C5B3C}">
      <dsp:nvSpPr>
        <dsp:cNvPr id="0" name=""/>
        <dsp:cNvSpPr/>
      </dsp:nvSpPr>
      <dsp:spPr>
        <a:xfrm>
          <a:off x="0" y="53"/>
          <a:ext cx="2118967" cy="2122552"/>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Building HEC-RAS Automation Tools</a:t>
          </a:r>
        </a:p>
      </dsp:txBody>
      <dsp:txXfrm>
        <a:off x="103439" y="103492"/>
        <a:ext cx="1912089" cy="1915674"/>
      </dsp:txXfrm>
    </dsp:sp>
    <dsp:sp modelId="{A1F0B879-ABF9-4D34-A7DD-971F4B0863B8}">
      <dsp:nvSpPr>
        <dsp:cNvPr id="0" name=""/>
        <dsp:cNvSpPr/>
      </dsp:nvSpPr>
      <dsp:spPr>
        <a:xfrm rot="5400000">
          <a:off x="3153472" y="1406482"/>
          <a:ext cx="1698041" cy="3767052"/>
        </a:xfrm>
        <a:prstGeom prst="round2SameRect">
          <a:avLst/>
        </a:prstGeom>
        <a:solidFill>
          <a:schemeClr val="accent3">
            <a:alpha val="90000"/>
            <a:tint val="40000"/>
            <a:hueOff val="0"/>
            <a:satOff val="0"/>
            <a:lumOff val="0"/>
            <a:alphaOff val="0"/>
          </a:schemeClr>
        </a:solidFill>
        <a:ln w="1905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41910" rIns="83820" bIns="41910" numCol="1" spcCol="1270" anchor="ctr" anchorCtr="0">
          <a:noAutofit/>
        </a:bodyPr>
        <a:lstStyle/>
        <a:p>
          <a:pPr marL="228600" lvl="1" indent="-228600" algn="l" defTabSz="977900">
            <a:lnSpc>
              <a:spcPct val="90000"/>
            </a:lnSpc>
            <a:spcBef>
              <a:spcPct val="0"/>
            </a:spcBef>
            <a:spcAft>
              <a:spcPct val="15000"/>
            </a:spcAft>
            <a:buChar char="•"/>
          </a:pPr>
          <a:r>
            <a:rPr lang="en-US" sz="2200" kern="1200"/>
            <a:t>Writing Scripts</a:t>
          </a:r>
        </a:p>
        <a:p>
          <a:pPr marL="228600" lvl="1" indent="-228600" algn="l" defTabSz="977900">
            <a:lnSpc>
              <a:spcPct val="90000"/>
            </a:lnSpc>
            <a:spcBef>
              <a:spcPct val="0"/>
            </a:spcBef>
            <a:spcAft>
              <a:spcPct val="15000"/>
            </a:spcAft>
            <a:buChar char="•"/>
          </a:pPr>
          <a:r>
            <a:rPr lang="en-US" sz="2200" kern="1200"/>
            <a:t>Web Research</a:t>
          </a:r>
        </a:p>
        <a:p>
          <a:pPr marL="228600" lvl="1" indent="-228600" algn="l" defTabSz="977900">
            <a:lnSpc>
              <a:spcPct val="90000"/>
            </a:lnSpc>
            <a:spcBef>
              <a:spcPct val="0"/>
            </a:spcBef>
            <a:spcAft>
              <a:spcPct val="15000"/>
            </a:spcAft>
            <a:buChar char="•"/>
          </a:pPr>
          <a:r>
            <a:rPr lang="en-US" sz="2200" kern="1200"/>
            <a:t>Software Assistance</a:t>
          </a:r>
        </a:p>
        <a:p>
          <a:pPr marL="228600" lvl="1" indent="-228600" algn="l" defTabSz="977900">
            <a:lnSpc>
              <a:spcPct val="90000"/>
            </a:lnSpc>
            <a:spcBef>
              <a:spcPct val="0"/>
            </a:spcBef>
            <a:spcAft>
              <a:spcPct val="15000"/>
            </a:spcAft>
            <a:buChar char="•"/>
          </a:pPr>
          <a:r>
            <a:rPr lang="en-US" sz="2200" kern="1200"/>
            <a:t>Report Editing and Revision</a:t>
          </a:r>
        </a:p>
      </dsp:txBody>
      <dsp:txXfrm rot="-5400000">
        <a:off x="2118967" y="2523879"/>
        <a:ext cx="3684160" cy="1532257"/>
      </dsp:txXfrm>
    </dsp:sp>
    <dsp:sp modelId="{BEDB2AA1-1733-491E-BBB0-CBF3BEAB48BB}">
      <dsp:nvSpPr>
        <dsp:cNvPr id="0" name=""/>
        <dsp:cNvSpPr/>
      </dsp:nvSpPr>
      <dsp:spPr>
        <a:xfrm>
          <a:off x="0" y="2228732"/>
          <a:ext cx="2118967" cy="2122552"/>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Daily Driver Tasks</a:t>
          </a:r>
        </a:p>
      </dsp:txBody>
      <dsp:txXfrm>
        <a:off x="103439" y="2332171"/>
        <a:ext cx="1912089" cy="19156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9911EA-6262-4DAF-95A3-02D443C3D993}">
      <dsp:nvSpPr>
        <dsp:cNvPr id="0" name=""/>
        <dsp:cNvSpPr/>
      </dsp:nvSpPr>
      <dsp:spPr>
        <a:xfrm>
          <a:off x="384796" y="791868"/>
          <a:ext cx="1151752" cy="990519"/>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3F7945-645E-462A-AD50-CCF457F5AB3B}">
      <dsp:nvSpPr>
        <dsp:cNvPr id="0" name=""/>
        <dsp:cNvSpPr/>
      </dsp:nvSpPr>
      <dsp:spPr>
        <a:xfrm>
          <a:off x="552364" y="810939"/>
          <a:ext cx="816616" cy="95237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B2839D-18A3-499F-BA40-3EF485557CE7}">
      <dsp:nvSpPr>
        <dsp:cNvPr id="0" name=""/>
        <dsp:cNvSpPr/>
      </dsp:nvSpPr>
      <dsp:spPr>
        <a:xfrm>
          <a:off x="1615854" y="795737"/>
          <a:ext cx="1942602"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 1 </a:t>
          </a:r>
        </a:p>
        <a:p>
          <a:pPr marL="0" lvl="0" indent="0" algn="l" defTabSz="488950">
            <a:lnSpc>
              <a:spcPct val="100000"/>
            </a:lnSpc>
            <a:spcBef>
              <a:spcPct val="0"/>
            </a:spcBef>
            <a:spcAft>
              <a:spcPct val="35000"/>
            </a:spcAft>
            <a:buNone/>
          </a:pPr>
          <a:r>
            <a:rPr lang="en-US" sz="1100" kern="1200" dirty="0"/>
            <a:t>False Recall   (Hallucinations)</a:t>
          </a:r>
        </a:p>
      </dsp:txBody>
      <dsp:txXfrm>
        <a:off x="1615854" y="795737"/>
        <a:ext cx="1942602" cy="824134"/>
      </dsp:txXfrm>
    </dsp:sp>
    <dsp:sp modelId="{ECC4DECC-84BB-48DE-9EFB-948BE416879F}">
      <dsp:nvSpPr>
        <dsp:cNvPr id="0" name=""/>
        <dsp:cNvSpPr/>
      </dsp:nvSpPr>
      <dsp:spPr>
        <a:xfrm>
          <a:off x="3830426" y="852516"/>
          <a:ext cx="970665" cy="869222"/>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E87E03-0411-4CFA-9BA9-92B7D27603A0}">
      <dsp:nvSpPr>
        <dsp:cNvPr id="0" name=""/>
        <dsp:cNvSpPr/>
      </dsp:nvSpPr>
      <dsp:spPr>
        <a:xfrm>
          <a:off x="3848771" y="931741"/>
          <a:ext cx="933974" cy="71077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0B76331-5338-48AF-8343-CF35F5A26647}">
      <dsp:nvSpPr>
        <dsp:cNvPr id="0" name=""/>
        <dsp:cNvSpPr/>
      </dsp:nvSpPr>
      <dsp:spPr>
        <a:xfrm>
          <a:off x="4912517" y="875060"/>
          <a:ext cx="1477329"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 2 </a:t>
          </a:r>
        </a:p>
        <a:p>
          <a:pPr marL="0" lvl="0" indent="0" algn="l" defTabSz="488950">
            <a:lnSpc>
              <a:spcPct val="100000"/>
            </a:lnSpc>
            <a:spcBef>
              <a:spcPct val="0"/>
            </a:spcBef>
            <a:spcAft>
              <a:spcPct val="35000"/>
            </a:spcAft>
            <a:buNone/>
          </a:pPr>
          <a:r>
            <a:rPr lang="en-US" sz="1100" kern="1200" dirty="0"/>
            <a:t>Confident, Plausible Errors/ High Error Rates</a:t>
          </a:r>
        </a:p>
      </dsp:txBody>
      <dsp:txXfrm>
        <a:off x="4912517" y="875060"/>
        <a:ext cx="1477329" cy="824134"/>
      </dsp:txXfrm>
    </dsp:sp>
    <dsp:sp modelId="{3EA56731-B503-4A10-93BE-E256F74170DE}">
      <dsp:nvSpPr>
        <dsp:cNvPr id="0" name=""/>
        <dsp:cNvSpPr/>
      </dsp:nvSpPr>
      <dsp:spPr>
        <a:xfrm>
          <a:off x="6952876" y="831954"/>
          <a:ext cx="989126" cy="910347"/>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705363-83B2-45F2-A232-2598BFEEEA91}">
      <dsp:nvSpPr>
        <dsp:cNvPr id="0" name=""/>
        <dsp:cNvSpPr/>
      </dsp:nvSpPr>
      <dsp:spPr>
        <a:xfrm>
          <a:off x="7096458" y="890164"/>
          <a:ext cx="701963" cy="7939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BD0E3B-DE99-4002-819D-05DFA1CED109}">
      <dsp:nvSpPr>
        <dsp:cNvPr id="0" name=""/>
        <dsp:cNvSpPr/>
      </dsp:nvSpPr>
      <dsp:spPr>
        <a:xfrm>
          <a:off x="7991612" y="866745"/>
          <a:ext cx="1499397"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 3 </a:t>
          </a:r>
        </a:p>
        <a:p>
          <a:pPr marL="0" lvl="0" indent="0" algn="l" defTabSz="488950">
            <a:lnSpc>
              <a:spcPct val="100000"/>
            </a:lnSpc>
            <a:spcBef>
              <a:spcPct val="0"/>
            </a:spcBef>
            <a:spcAft>
              <a:spcPct val="35000"/>
            </a:spcAft>
            <a:buNone/>
          </a:pPr>
          <a:r>
            <a:rPr lang="en-US" sz="1100" kern="1200" dirty="0"/>
            <a:t>Non-Deterministic Operation</a:t>
          </a:r>
        </a:p>
      </dsp:txBody>
      <dsp:txXfrm>
        <a:off x="7991612" y="866745"/>
        <a:ext cx="1499397" cy="824134"/>
      </dsp:txXfrm>
    </dsp:sp>
    <dsp:sp modelId="{FFBE36A8-8645-4D34-A94E-AFB71FAD8728}">
      <dsp:nvSpPr>
        <dsp:cNvPr id="0" name=""/>
        <dsp:cNvSpPr/>
      </dsp:nvSpPr>
      <dsp:spPr>
        <a:xfrm>
          <a:off x="384796" y="2522114"/>
          <a:ext cx="1021209" cy="103735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FD6FDA-2F87-4B48-AA57-F9CEBF1866F3}">
      <dsp:nvSpPr>
        <dsp:cNvPr id="0" name=""/>
        <dsp:cNvSpPr/>
      </dsp:nvSpPr>
      <dsp:spPr>
        <a:xfrm>
          <a:off x="485837" y="2586524"/>
          <a:ext cx="819126" cy="90853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524608-07A4-45DE-8F80-2EFD8C56B036}">
      <dsp:nvSpPr>
        <dsp:cNvPr id="0" name=""/>
        <dsp:cNvSpPr/>
      </dsp:nvSpPr>
      <dsp:spPr>
        <a:xfrm>
          <a:off x="1459105" y="2612093"/>
          <a:ext cx="1942602"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 4 </a:t>
          </a:r>
        </a:p>
        <a:p>
          <a:pPr marL="0" lvl="0" indent="0" algn="l" defTabSz="488950">
            <a:lnSpc>
              <a:spcPct val="100000"/>
            </a:lnSpc>
            <a:spcBef>
              <a:spcPct val="0"/>
            </a:spcBef>
            <a:spcAft>
              <a:spcPct val="35000"/>
            </a:spcAft>
            <a:buNone/>
          </a:pPr>
          <a:r>
            <a:rPr lang="en-US" sz="1100" kern="1200" dirty="0"/>
            <a:t>Limited Input and Output </a:t>
          </a:r>
        </a:p>
      </dsp:txBody>
      <dsp:txXfrm>
        <a:off x="1459105" y="2612093"/>
        <a:ext cx="1942602" cy="824134"/>
      </dsp:txXfrm>
    </dsp:sp>
    <dsp:sp modelId="{F54825CF-5A4E-4BAB-8C06-C05BB40238B1}">
      <dsp:nvSpPr>
        <dsp:cNvPr id="0" name=""/>
        <dsp:cNvSpPr/>
      </dsp:nvSpPr>
      <dsp:spPr>
        <a:xfrm>
          <a:off x="3765154" y="2563696"/>
          <a:ext cx="1105114" cy="954191"/>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E3248B-95C9-4EF2-9991-F2A885DE93D9}">
      <dsp:nvSpPr>
        <dsp:cNvPr id="0" name=""/>
        <dsp:cNvSpPr/>
      </dsp:nvSpPr>
      <dsp:spPr>
        <a:xfrm>
          <a:off x="3931929" y="2661366"/>
          <a:ext cx="771565" cy="75885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0CA00B-81B6-436E-B150-6E17F6DE7DFE}">
      <dsp:nvSpPr>
        <dsp:cNvPr id="0" name=""/>
        <dsp:cNvSpPr/>
      </dsp:nvSpPr>
      <dsp:spPr>
        <a:xfrm>
          <a:off x="4906379" y="2628724"/>
          <a:ext cx="1942602"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 5 </a:t>
          </a:r>
        </a:p>
        <a:p>
          <a:pPr marL="0" lvl="0" indent="0" algn="l" defTabSz="488950">
            <a:lnSpc>
              <a:spcPct val="100000"/>
            </a:lnSpc>
            <a:spcBef>
              <a:spcPct val="0"/>
            </a:spcBef>
            <a:spcAft>
              <a:spcPct val="35000"/>
            </a:spcAft>
            <a:buNone/>
          </a:pPr>
          <a:r>
            <a:rPr lang="en-US" sz="1100" kern="1200" dirty="0"/>
            <a:t>Rapidly Changing </a:t>
          </a:r>
          <a:r>
            <a:rPr lang="en-US" sz="1100" kern="1200" dirty="0">
              <a:latin typeface="Aptos Display" panose="02110004020202020204"/>
            </a:rPr>
            <a:t>Technologies,</a:t>
          </a:r>
          <a:r>
            <a:rPr lang="en-US" sz="1100" kern="1200" dirty="0"/>
            <a:t> </a:t>
          </a:r>
          <a:r>
            <a:rPr lang="en-US" sz="1100" kern="1200" dirty="0">
              <a:latin typeface="Aptos Display" panose="02110004020202020204"/>
            </a:rPr>
            <a:t>Terminology and </a:t>
          </a:r>
          <a:r>
            <a:rPr lang="en-US" sz="1100" kern="1200" dirty="0">
              <a:solidFill>
                <a:srgbClr val="444444"/>
              </a:solidFill>
              <a:latin typeface="Aptos Display" panose="02110004020202020204"/>
            </a:rPr>
            <a:t>Platforms</a:t>
          </a:r>
          <a:endParaRPr lang="en-US" sz="1100" kern="1200" dirty="0">
            <a:solidFill>
              <a:srgbClr val="444444"/>
            </a:solidFill>
            <a:latin typeface="Calibri"/>
            <a:ea typeface="Calibri"/>
            <a:cs typeface="Calibri"/>
          </a:endParaRPr>
        </a:p>
      </dsp:txBody>
      <dsp:txXfrm>
        <a:off x="4906379" y="2628724"/>
        <a:ext cx="1942602" cy="824134"/>
      </dsp:txXfrm>
    </dsp:sp>
    <dsp:sp modelId="{4E0AAAF8-DD7C-4C25-A65F-22EA420F54EF}">
      <dsp:nvSpPr>
        <dsp:cNvPr id="0" name=""/>
        <dsp:cNvSpPr/>
      </dsp:nvSpPr>
      <dsp:spPr>
        <a:xfrm>
          <a:off x="7187466" y="2628724"/>
          <a:ext cx="824134" cy="82413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BC73219-616E-4369-A981-84968A6ADBF9}">
      <dsp:nvSpPr>
        <dsp:cNvPr id="0" name=""/>
        <dsp:cNvSpPr/>
      </dsp:nvSpPr>
      <dsp:spPr>
        <a:xfrm>
          <a:off x="7360534" y="2801793"/>
          <a:ext cx="477998" cy="47799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98E1E7-6098-48DD-ACC6-5BFC351DD439}">
      <dsp:nvSpPr>
        <dsp:cNvPr id="0" name=""/>
        <dsp:cNvSpPr/>
      </dsp:nvSpPr>
      <dsp:spPr>
        <a:xfrm>
          <a:off x="8188201" y="2628724"/>
          <a:ext cx="1942602" cy="824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latin typeface="Calibri"/>
              <a:ea typeface="Calibri"/>
              <a:cs typeface="Calibri"/>
            </a:rPr>
            <a:t># 6</a:t>
          </a:r>
        </a:p>
        <a:p>
          <a:pPr marL="0" lvl="0" indent="0" algn="l" defTabSz="488950">
            <a:lnSpc>
              <a:spcPct val="100000"/>
            </a:lnSpc>
            <a:spcBef>
              <a:spcPct val="0"/>
            </a:spcBef>
            <a:spcAft>
              <a:spcPct val="35000"/>
            </a:spcAft>
            <a:buNone/>
          </a:pPr>
          <a:r>
            <a:rPr lang="en-US" sz="1100" kern="1200" dirty="0">
              <a:latin typeface="Calibri"/>
              <a:ea typeface="Calibri"/>
              <a:cs typeface="Calibri"/>
            </a:rPr>
            <a:t>Data Privacy and Confidentiality</a:t>
          </a:r>
          <a:endParaRPr lang="en-US" sz="1100" kern="1200" dirty="0"/>
        </a:p>
        <a:p>
          <a:pPr marL="0" lvl="0" indent="0" algn="l" defTabSz="488950">
            <a:lnSpc>
              <a:spcPct val="100000"/>
            </a:lnSpc>
            <a:spcBef>
              <a:spcPct val="0"/>
            </a:spcBef>
            <a:spcAft>
              <a:spcPct val="35000"/>
            </a:spcAft>
            <a:buNone/>
          </a:pPr>
          <a:endParaRPr lang="en-US" sz="1100" kern="1200" dirty="0"/>
        </a:p>
      </dsp:txBody>
      <dsp:txXfrm>
        <a:off x="8188201" y="2628724"/>
        <a:ext cx="1942602" cy="8241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DBBC67-7D44-4C0C-9F0F-40D07DC9D0EF}">
      <dsp:nvSpPr>
        <dsp:cNvPr id="0" name=""/>
        <dsp:cNvSpPr/>
      </dsp:nvSpPr>
      <dsp:spPr>
        <a:xfrm>
          <a:off x="0" y="43749"/>
          <a:ext cx="5181600" cy="21060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kern="1200" dirty="0"/>
            <a:t>None of our tools are perfect.  As a licensed professional, you are solely responsible for </a:t>
          </a:r>
          <a:r>
            <a:rPr lang="en-US" sz="1800" kern="1200" dirty="0">
              <a:latin typeface="Aptos Display" panose="02110004020202020204"/>
            </a:rPr>
            <a:t>maintaining direct control and responsible charge of all aspects of your work</a:t>
          </a:r>
          <a:r>
            <a:rPr lang="en-US" sz="1800" kern="1200" dirty="0"/>
            <a:t> product.  Human review of all outputs will remain a steadfast requirement regardless of the advancements in Large Language Model capabilities.  </a:t>
          </a:r>
        </a:p>
      </dsp:txBody>
      <dsp:txXfrm>
        <a:off x="102806" y="146555"/>
        <a:ext cx="4975988" cy="1900388"/>
      </dsp:txXfrm>
    </dsp:sp>
    <dsp:sp modelId="{A0E7795C-0801-49E2-802E-972856576553}">
      <dsp:nvSpPr>
        <dsp:cNvPr id="0" name=""/>
        <dsp:cNvSpPr/>
      </dsp:nvSpPr>
      <dsp:spPr>
        <a:xfrm>
          <a:off x="0" y="2201589"/>
          <a:ext cx="5181600" cy="21060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kern="1200" dirty="0"/>
            <a:t>As LLM’s become more and more reliable, spotting the errors will require additional diligence.  With better tools at our disposal, we get to spend more time on higher value tasks by directing agents to perform repetitive</a:t>
          </a:r>
          <a:r>
            <a:rPr lang="en-US" sz="1800" kern="1200" dirty="0">
              <a:latin typeface="Aptos Display" panose="02110004020202020204"/>
            </a:rPr>
            <a:t>,</a:t>
          </a:r>
          <a:r>
            <a:rPr lang="en-US" sz="1800" kern="1200" dirty="0"/>
            <a:t> </a:t>
          </a:r>
          <a:r>
            <a:rPr lang="en-US" sz="1800" kern="1200" dirty="0">
              <a:latin typeface="Aptos Display" panose="02110004020202020204"/>
            </a:rPr>
            <a:t>verifiable </a:t>
          </a:r>
          <a:r>
            <a:rPr lang="en-US" sz="1800" kern="1200" dirty="0"/>
            <a:t>tasks, data analysis, and bespoke software development.</a:t>
          </a:r>
        </a:p>
      </dsp:txBody>
      <dsp:txXfrm>
        <a:off x="102806" y="2304395"/>
        <a:ext cx="4975988" cy="190038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B4AC12-BE34-4B2D-AADD-B412343AEDD2}" type="datetimeFigureOut">
              <a:rPr lang="en-US" smtClean="0"/>
              <a:t>3/24/2025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70A26B-39B3-41DA-A7E2-9B47BA4139B3}" type="slidenum">
              <a:rPr lang="en-US" smtClean="0"/>
              <a:t>‹#›</a:t>
            </a:fld>
            <a:endParaRPr lang="en-US"/>
          </a:p>
        </p:txBody>
      </p:sp>
    </p:spTree>
    <p:extLst>
      <p:ext uri="{BB962C8B-B14F-4D97-AF65-F5344CB8AC3E}">
        <p14:creationId xmlns:p14="http://schemas.microsoft.com/office/powerpoint/2010/main" val="964760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015C35-C76C-0A47-A43A-CEEDD5D84819}" type="slidenum">
              <a:rPr lang="en-US" smtClean="0"/>
              <a:t>6</a:t>
            </a:fld>
            <a:endParaRPr lang="en-US"/>
          </a:p>
        </p:txBody>
      </p:sp>
    </p:spTree>
    <p:extLst>
      <p:ext uri="{BB962C8B-B14F-4D97-AF65-F5344CB8AC3E}">
        <p14:creationId xmlns:p14="http://schemas.microsoft.com/office/powerpoint/2010/main" val="1937287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PlaceHolder 1"/>
          <p:cNvSpPr>
            <a:spLocks noGrp="1" noRot="1" noChangeAspect="1"/>
          </p:cNvSpPr>
          <p:nvPr>
            <p:ph type="sldImg"/>
          </p:nvPr>
        </p:nvSpPr>
        <p:spPr>
          <a:xfrm>
            <a:off x="685800" y="1143000"/>
            <a:ext cx="5486400" cy="3086100"/>
          </a:xfrm>
          <a:prstGeom prst="rect">
            <a:avLst/>
          </a:prstGeom>
        </p:spPr>
      </p:sp>
      <p:sp>
        <p:nvSpPr>
          <p:cNvPr id="389"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a:p>
            <a:pPr marL="216000" indent="-216000">
              <a:lnSpc>
                <a:spcPct val="100000"/>
              </a:lnSpc>
            </a:pPr>
            <a:endParaRPr lang="en-US" sz="2000" b="0" strike="noStrike" spc="-1">
              <a:latin typeface="Arial"/>
            </a:endParaRPr>
          </a:p>
        </p:txBody>
      </p:sp>
      <p:sp>
        <p:nvSpPr>
          <p:cNvPr id="390"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7809267F-7240-4474-BD94-951DE7F865F6}" type="slidenum">
              <a:rPr lang="en-US" sz="1200" b="0" strike="noStrike" spc="-1">
                <a:latin typeface="Times New Roman"/>
              </a:rPr>
              <a:t>28</a:t>
            </a:fld>
            <a:endParaRPr lang="en-US" sz="12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PlaceHolder 1"/>
          <p:cNvSpPr>
            <a:spLocks noGrp="1" noRot="1" noChangeAspect="1"/>
          </p:cNvSpPr>
          <p:nvPr>
            <p:ph type="sldImg"/>
          </p:nvPr>
        </p:nvSpPr>
        <p:spPr>
          <a:xfrm>
            <a:off x="685800" y="1143000"/>
            <a:ext cx="5486400" cy="3086100"/>
          </a:xfrm>
          <a:prstGeom prst="rect">
            <a:avLst/>
          </a:prstGeom>
        </p:spPr>
      </p:sp>
      <p:sp>
        <p:nvSpPr>
          <p:cNvPr id="392"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a:p>
            <a:pPr marL="216000" indent="-216000">
              <a:lnSpc>
                <a:spcPct val="100000"/>
              </a:lnSpc>
            </a:pPr>
            <a:endParaRPr lang="en-US" sz="2000" b="0" strike="noStrike" spc="-1">
              <a:latin typeface="Arial"/>
            </a:endParaRPr>
          </a:p>
        </p:txBody>
      </p:sp>
      <p:sp>
        <p:nvSpPr>
          <p:cNvPr id="393"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48FCB19C-CEF7-4E16-96B7-38DFDFA46EE3}" type="slidenum">
              <a:rPr lang="en-US" sz="1200" b="0" strike="noStrike" spc="-1">
                <a:latin typeface="Times New Roman"/>
              </a:rPr>
              <a:t>29</a:t>
            </a:fld>
            <a:endParaRPr lang="en-US" sz="12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noRot="1" noChangeAspect="1"/>
          </p:cNvSpPr>
          <p:nvPr>
            <p:ph type="sldImg"/>
          </p:nvPr>
        </p:nvSpPr>
        <p:spPr>
          <a:xfrm>
            <a:off x="685800" y="1143000"/>
            <a:ext cx="5486400" cy="3086100"/>
          </a:xfrm>
          <a:prstGeom prst="rect">
            <a:avLst/>
          </a:prstGeom>
        </p:spPr>
      </p:sp>
      <p:sp>
        <p:nvSpPr>
          <p:cNvPr id="374"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p:txBody>
      </p:sp>
      <p:sp>
        <p:nvSpPr>
          <p:cNvPr id="37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423A4F7D-F4EF-4E31-967C-3179F146D913}" type="slidenum">
              <a:rPr lang="en-US" sz="1200" b="0" strike="noStrike" spc="-1">
                <a:latin typeface="Times New Roman"/>
              </a:rPr>
              <a:t>31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015C35-C76C-0A47-A43A-CEEDD5D84819}" type="slidenum">
              <a:rPr lang="en-US" smtClean="0"/>
              <a:t>9</a:t>
            </a:fld>
            <a:endParaRPr lang="en-US"/>
          </a:p>
        </p:txBody>
      </p:sp>
    </p:spTree>
    <p:extLst>
      <p:ext uri="{BB962C8B-B14F-4D97-AF65-F5344CB8AC3E}">
        <p14:creationId xmlns:p14="http://schemas.microsoft.com/office/powerpoint/2010/main" val="355804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PlaceHolder 1"/>
          <p:cNvSpPr>
            <a:spLocks noGrp="1" noRot="1" noChangeAspect="1"/>
          </p:cNvSpPr>
          <p:nvPr>
            <p:ph type="sldImg"/>
          </p:nvPr>
        </p:nvSpPr>
        <p:spPr>
          <a:xfrm>
            <a:off x="685800" y="1143000"/>
            <a:ext cx="5486400" cy="3086100"/>
          </a:xfrm>
          <a:prstGeom prst="rect">
            <a:avLst/>
          </a:prstGeom>
        </p:spPr>
      </p:sp>
      <p:sp>
        <p:nvSpPr>
          <p:cNvPr id="320"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p:txBody>
      </p:sp>
      <p:sp>
        <p:nvSpPr>
          <p:cNvPr id="321"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5D586477-696B-4E24-AB78-831A9EA19E6B}" type="slidenum">
              <a:rPr lang="en-US"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1425123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PlaceHolder 1"/>
          <p:cNvSpPr>
            <a:spLocks noGrp="1" noRot="1" noChangeAspect="1"/>
          </p:cNvSpPr>
          <p:nvPr>
            <p:ph type="sldImg"/>
          </p:nvPr>
        </p:nvSpPr>
        <p:spPr>
          <a:xfrm>
            <a:off x="685800" y="1143000"/>
            <a:ext cx="5486400" cy="3086100"/>
          </a:xfrm>
          <a:prstGeom prst="rect">
            <a:avLst/>
          </a:prstGeom>
        </p:spPr>
      </p:sp>
      <p:sp>
        <p:nvSpPr>
          <p:cNvPr id="293"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Aaron</a:t>
            </a:r>
          </a:p>
        </p:txBody>
      </p:sp>
      <p:sp>
        <p:nvSpPr>
          <p:cNvPr id="29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25951D37-FF33-4338-8590-2FAE79B3CC4F}" type="slidenum">
              <a:rPr lang="en-US" sz="1200" b="0" strike="noStrike" spc="-1">
                <a:latin typeface="Times New Roman"/>
              </a:rPr>
              <a:t>15</a:t>
            </a:fld>
            <a:endParaRPr lang="en-US"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PlaceHolder 1"/>
          <p:cNvSpPr>
            <a:spLocks noGrp="1" noRot="1" noChangeAspect="1"/>
          </p:cNvSpPr>
          <p:nvPr>
            <p:ph type="sldImg"/>
          </p:nvPr>
        </p:nvSpPr>
        <p:spPr>
          <a:xfrm>
            <a:off x="685800" y="1143000"/>
            <a:ext cx="5486400" cy="3086100"/>
          </a:xfrm>
          <a:prstGeom prst="rect">
            <a:avLst/>
          </a:prstGeom>
        </p:spPr>
      </p:sp>
      <p:sp>
        <p:nvSpPr>
          <p:cNvPr id="293"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Aaron</a:t>
            </a:r>
          </a:p>
        </p:txBody>
      </p:sp>
      <p:sp>
        <p:nvSpPr>
          <p:cNvPr id="29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25951D37-FF33-4338-8590-2FAE79B3CC4F}" type="slidenum">
              <a:rPr lang="en-US" sz="1200" b="0" strike="noStrike" spc="-1">
                <a:latin typeface="Times New Roman"/>
              </a:rPr>
              <a:t>16</a:t>
            </a:fld>
            <a:endParaRPr lang="en-US" sz="12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PlaceHolder 1"/>
          <p:cNvSpPr>
            <a:spLocks noGrp="1" noRot="1" noChangeAspect="1"/>
          </p:cNvSpPr>
          <p:nvPr>
            <p:ph type="sldImg"/>
          </p:nvPr>
        </p:nvSpPr>
        <p:spPr>
          <a:xfrm>
            <a:off x="685800" y="1143000"/>
            <a:ext cx="5486400" cy="3086100"/>
          </a:xfrm>
          <a:prstGeom prst="rect">
            <a:avLst/>
          </a:prstGeom>
        </p:spPr>
      </p:sp>
      <p:sp>
        <p:nvSpPr>
          <p:cNvPr id="326"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Aaron</a:t>
            </a:r>
          </a:p>
          <a:p>
            <a:pPr marL="216000" indent="-216000">
              <a:lnSpc>
                <a:spcPct val="100000"/>
              </a:lnSpc>
            </a:pPr>
            <a:endParaRPr lang="en-US" sz="2000" b="0" strike="noStrike" spc="-1">
              <a:latin typeface="Arial"/>
            </a:endParaRPr>
          </a:p>
        </p:txBody>
      </p:sp>
      <p:sp>
        <p:nvSpPr>
          <p:cNvPr id="327"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1C4DEFEA-8403-4E3B-BA04-2D7DE33401FF}" type="slidenum">
              <a:rPr lang="en-US" sz="1200" b="0" strike="noStrike" spc="-1">
                <a:latin typeface="Times New Roman"/>
              </a:rPr>
              <a:t>21</a:t>
            </a:fld>
            <a:endParaRPr lang="en-US"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PlaceHolder 1"/>
          <p:cNvSpPr>
            <a:spLocks noGrp="1" noRot="1" noChangeAspect="1"/>
          </p:cNvSpPr>
          <p:nvPr>
            <p:ph type="sldImg"/>
          </p:nvPr>
        </p:nvSpPr>
        <p:spPr>
          <a:xfrm>
            <a:off x="685800" y="1143000"/>
            <a:ext cx="5486400" cy="3086100"/>
          </a:xfrm>
          <a:prstGeom prst="rect">
            <a:avLst/>
          </a:prstGeom>
        </p:spPr>
      </p:sp>
      <p:sp>
        <p:nvSpPr>
          <p:cNvPr id="350"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p:txBody>
      </p:sp>
      <p:sp>
        <p:nvSpPr>
          <p:cNvPr id="351"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F89960AB-59DD-4780-8F93-435D9900A516}" type="slidenum">
              <a:rPr lang="en-US" sz="1200" b="0" strike="noStrike" spc="-1">
                <a:latin typeface="Times New Roman"/>
              </a:rPr>
              <a:t>22</a:t>
            </a:fld>
            <a:endParaRPr lang="en-US"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PlaceHolder 1"/>
          <p:cNvSpPr>
            <a:spLocks noGrp="1" noRot="1" noChangeAspect="1"/>
          </p:cNvSpPr>
          <p:nvPr>
            <p:ph type="sldImg"/>
          </p:nvPr>
        </p:nvSpPr>
        <p:spPr>
          <a:xfrm>
            <a:off x="685800" y="1143000"/>
            <a:ext cx="5486400" cy="3086100"/>
          </a:xfrm>
          <a:prstGeom prst="rect">
            <a:avLst/>
          </a:prstGeom>
        </p:spPr>
      </p:sp>
      <p:sp>
        <p:nvSpPr>
          <p:cNvPr id="353"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p:txBody>
      </p:sp>
      <p:sp>
        <p:nvSpPr>
          <p:cNvPr id="35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757B6FEA-5CB8-4A78-8DA0-AB007B2095DE}" type="slidenum">
              <a:rPr lang="en-US" sz="1200" b="0" strike="noStrike" spc="-1">
                <a:latin typeface="Times New Roman"/>
              </a:rPr>
              <a:t>23</a:t>
            </a:fld>
            <a:endParaRPr lang="en-US"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noRot="1" noChangeAspect="1"/>
          </p:cNvSpPr>
          <p:nvPr>
            <p:ph type="sldImg"/>
          </p:nvPr>
        </p:nvSpPr>
        <p:spPr>
          <a:xfrm>
            <a:off x="685800" y="1143000"/>
            <a:ext cx="5486400" cy="3086100"/>
          </a:xfrm>
          <a:prstGeom prst="rect">
            <a:avLst/>
          </a:prstGeom>
        </p:spPr>
      </p:sp>
      <p:sp>
        <p:nvSpPr>
          <p:cNvPr id="374"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US" sz="2000" b="0" strike="noStrike" spc="-1">
                <a:latin typeface="Arial"/>
              </a:rPr>
              <a:t>Bill</a:t>
            </a:r>
          </a:p>
        </p:txBody>
      </p:sp>
      <p:sp>
        <p:nvSpPr>
          <p:cNvPr id="37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423A4F7D-F4EF-4E31-967C-3179F146D913}" type="slidenum">
              <a:rPr lang="en-US" sz="1200" b="0" strike="noStrike" spc="-1">
                <a:latin typeface="Times New Roman"/>
              </a:rPr>
              <a:t>27</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70842-55A8-9A90-DF0F-B2F121F382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55760-0C53-75FB-3DAF-0141B9116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FCEFAF-CE3D-A2E5-DFFB-9876DBC06DAD}"/>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01F9F75C-2A76-F36C-A194-3866F0FF6E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C7449-05E8-3976-41EB-DE49E2B92BEF}"/>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3897683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E9B8F-82EB-028D-B3C8-F122757010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5F2C0A-4B9D-DB4D-9018-FA81418FEC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BCBE3B-72C6-02CF-CA91-97B4B6341126}"/>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FB511FA8-7ED7-4D0E-86F4-4E847D956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8E270-B218-4314-B4F9-417F6FC350DE}"/>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42257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4C8AF4-AFAD-5F52-B715-5197F72273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66E549-EB50-E8A6-E2BC-767981788E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B7C53-627E-C90C-B1DF-49DF17C8B72B}"/>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FB7F6F35-8135-70C3-A2F8-FAC01475E2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BF8C8-86EF-E0C0-F413-F5D055C2A39B}"/>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3811570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42AB-53F0-B582-E7EB-B98CD048D2CB}"/>
              </a:ext>
            </a:extLst>
          </p:cNvPr>
          <p:cNvSpPr>
            <a:spLocks noGrp="1"/>
          </p:cNvSpPr>
          <p:nvPr>
            <p:ph type="title"/>
          </p:nvPr>
        </p:nvSpPr>
        <p:spPr>
          <a:xfrm>
            <a:off x="663272" y="365125"/>
            <a:ext cx="588602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730B014-61D2-9FF8-0D14-2FD06F574B5F}"/>
              </a:ext>
            </a:extLst>
          </p:cNvPr>
          <p:cNvSpPr>
            <a:spLocks noGrp="1"/>
          </p:cNvSpPr>
          <p:nvPr>
            <p:ph idx="1"/>
          </p:nvPr>
        </p:nvSpPr>
        <p:spPr>
          <a:xfrm>
            <a:off x="663272" y="1825625"/>
            <a:ext cx="5886020" cy="4351338"/>
          </a:xfrm>
        </p:spPr>
        <p:txBody>
          <a:bodyPr/>
          <a:lstStyle>
            <a:lvl1pPr marL="228600" indent="-228600">
              <a:buClr>
                <a:schemeClr val="accent3"/>
              </a:buClr>
              <a:buFont typeface="Wingdings" pitchFamily="2" charset="2"/>
              <a:buChar char="§"/>
              <a:defRPr/>
            </a:lvl1pPr>
            <a:lvl2pPr marL="685800" indent="-228600">
              <a:buClr>
                <a:schemeClr val="accent3"/>
              </a:buClr>
              <a:buFont typeface="Wingdings" pitchFamily="2" charset="2"/>
              <a:buChar char="§"/>
              <a:defRPr/>
            </a:lvl2pPr>
            <a:lvl3pPr marL="1143000" indent="-228600">
              <a:buClr>
                <a:schemeClr val="accent3"/>
              </a:buClr>
              <a:buFont typeface="Wingdings" pitchFamily="2" charset="2"/>
              <a:buChar char="§"/>
              <a:defRPr/>
            </a:lvl3pPr>
            <a:lvl4pPr marL="1600200" indent="-228600">
              <a:buClr>
                <a:schemeClr val="accent3"/>
              </a:buClr>
              <a:buFont typeface="Wingdings" pitchFamily="2" charset="2"/>
              <a:buChar char="§"/>
              <a:defRPr/>
            </a:lvl4pPr>
            <a:lvl5pPr marL="2057400" indent="-228600">
              <a:buClr>
                <a:schemeClr val="accent3"/>
              </a:buClr>
              <a:buFont typeface="Wingdings" pitchFamily="2"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9">
            <a:extLst>
              <a:ext uri="{FF2B5EF4-FFF2-40B4-BE49-F238E27FC236}">
                <a16:creationId xmlns:a16="http://schemas.microsoft.com/office/drawing/2014/main" id="{4039D8F4-FA24-AE91-B7C3-F07C26BA1745}"/>
              </a:ext>
            </a:extLst>
          </p:cNvPr>
          <p:cNvSpPr>
            <a:spLocks noGrp="1"/>
          </p:cNvSpPr>
          <p:nvPr>
            <p:ph type="pic" sz="quarter" idx="13"/>
          </p:nvPr>
        </p:nvSpPr>
        <p:spPr>
          <a:xfrm>
            <a:off x="6891867" y="365125"/>
            <a:ext cx="4842933" cy="5811838"/>
          </a:xfrm>
          <a:prstGeom prst="rect">
            <a:avLst/>
          </a:prstGeom>
          <a:noFill/>
          <a:ln w="101600">
            <a:noFill/>
          </a:ln>
        </p:spPr>
        <p:txBody>
          <a:bodyPr/>
          <a:lstStyle/>
          <a:p>
            <a:endParaRPr lang="en-US"/>
          </a:p>
        </p:txBody>
      </p:sp>
    </p:spTree>
    <p:extLst>
      <p:ext uri="{BB962C8B-B14F-4D97-AF65-F5344CB8AC3E}">
        <p14:creationId xmlns:p14="http://schemas.microsoft.com/office/powerpoint/2010/main" val="29697027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AB284-EBC7-8453-AC8B-83D377C763DB}"/>
              </a:ext>
            </a:extLst>
          </p:cNvPr>
          <p:cNvSpPr>
            <a:spLocks noGrp="1"/>
          </p:cNvSpPr>
          <p:nvPr>
            <p:ph type="title"/>
          </p:nvPr>
        </p:nvSpPr>
        <p:spPr>
          <a:xfrm>
            <a:off x="663271" y="365125"/>
            <a:ext cx="11040939"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538DEDAE-E5C1-9AE0-136D-D1EEA917AAD5}"/>
              </a:ext>
            </a:extLst>
          </p:cNvPr>
          <p:cNvSpPr>
            <a:spLocks noGrp="1"/>
          </p:cNvSpPr>
          <p:nvPr>
            <p:ph sz="half" idx="1"/>
          </p:nvPr>
        </p:nvSpPr>
        <p:spPr>
          <a:xfrm>
            <a:off x="663272" y="1825625"/>
            <a:ext cx="3499109" cy="4351338"/>
          </a:xfrm>
        </p:spPr>
        <p:txBody>
          <a:bodyPr/>
          <a:lstStyle>
            <a:lvl1pPr marL="228600" indent="-228600">
              <a:buClr>
                <a:schemeClr val="accent3"/>
              </a:buClr>
              <a:buFont typeface="Wingdings" pitchFamily="2" charset="2"/>
              <a:buChar char="§"/>
              <a:defRPr sz="2400"/>
            </a:lvl1pPr>
            <a:lvl2pPr marL="685800" indent="-228600">
              <a:buClr>
                <a:schemeClr val="accent3"/>
              </a:buClr>
              <a:buFont typeface="Wingdings" pitchFamily="2" charset="2"/>
              <a:buChar char="§"/>
              <a:defRPr sz="2000"/>
            </a:lvl2pPr>
            <a:lvl3pPr marL="1143000" indent="-228600">
              <a:buClr>
                <a:schemeClr val="accent3"/>
              </a:buClr>
              <a:buFont typeface="Wingdings" pitchFamily="2" charset="2"/>
              <a:buChar char="§"/>
              <a:defRPr sz="1800"/>
            </a:lvl3pPr>
            <a:lvl4pPr marL="1600200" indent="-228600">
              <a:buClr>
                <a:schemeClr val="accent3"/>
              </a:buClr>
              <a:buFont typeface="Wingdings" pitchFamily="2" charset="2"/>
              <a:buChar char="§"/>
              <a:defRPr sz="1600"/>
            </a:lvl4pPr>
            <a:lvl5pPr marL="2057400" indent="-228600">
              <a:buClr>
                <a:schemeClr val="accent3"/>
              </a:buClr>
              <a:buFont typeface="Wingdings"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375EFBAC-8E96-B0C1-82AD-328EA96CE75B}"/>
              </a:ext>
            </a:extLst>
          </p:cNvPr>
          <p:cNvCxnSpPr/>
          <p:nvPr userDrawn="1"/>
        </p:nvCxnSpPr>
        <p:spPr>
          <a:xfrm>
            <a:off x="4287429" y="1825625"/>
            <a:ext cx="0" cy="4352544"/>
          </a:xfrm>
          <a:prstGeom prst="line">
            <a:avLst/>
          </a:prstGeom>
          <a:ln w="50800">
            <a:solidFill>
              <a:schemeClr val="accent4"/>
            </a:solidFill>
          </a:ln>
        </p:spPr>
        <p:style>
          <a:lnRef idx="2">
            <a:schemeClr val="accent1"/>
          </a:lnRef>
          <a:fillRef idx="0">
            <a:schemeClr val="accent1"/>
          </a:fillRef>
          <a:effectRef idx="1">
            <a:schemeClr val="accent1"/>
          </a:effectRef>
          <a:fontRef idx="minor">
            <a:schemeClr val="tx1"/>
          </a:fontRef>
        </p:style>
      </p:cxnSp>
      <p:sp>
        <p:nvSpPr>
          <p:cNvPr id="8" name="Content Placeholder 2">
            <a:extLst>
              <a:ext uri="{FF2B5EF4-FFF2-40B4-BE49-F238E27FC236}">
                <a16:creationId xmlns:a16="http://schemas.microsoft.com/office/drawing/2014/main" id="{3F292BC8-2DA5-063A-B1DF-8B520386B568}"/>
              </a:ext>
            </a:extLst>
          </p:cNvPr>
          <p:cNvSpPr>
            <a:spLocks noGrp="1"/>
          </p:cNvSpPr>
          <p:nvPr>
            <p:ph sz="half" idx="10"/>
          </p:nvPr>
        </p:nvSpPr>
        <p:spPr>
          <a:xfrm>
            <a:off x="4422472" y="1825625"/>
            <a:ext cx="3499109" cy="4351338"/>
          </a:xfrm>
        </p:spPr>
        <p:txBody>
          <a:bodyPr/>
          <a:lstStyle>
            <a:lvl1pPr marL="228600" indent="-228600">
              <a:buClr>
                <a:schemeClr val="accent3"/>
              </a:buClr>
              <a:buFont typeface="Wingdings" pitchFamily="2" charset="2"/>
              <a:buChar char="§"/>
              <a:defRPr sz="2400"/>
            </a:lvl1pPr>
            <a:lvl2pPr marL="685800" indent="-228600">
              <a:buClr>
                <a:schemeClr val="accent3"/>
              </a:buClr>
              <a:buFont typeface="Wingdings" pitchFamily="2" charset="2"/>
              <a:buChar char="§"/>
              <a:defRPr sz="2000"/>
            </a:lvl2pPr>
            <a:lvl3pPr marL="1143000" indent="-228600">
              <a:buClr>
                <a:schemeClr val="accent3"/>
              </a:buClr>
              <a:buFont typeface="Wingdings" pitchFamily="2" charset="2"/>
              <a:buChar char="§"/>
              <a:defRPr sz="1800"/>
            </a:lvl3pPr>
            <a:lvl4pPr marL="1600200" indent="-228600">
              <a:buClr>
                <a:schemeClr val="accent3"/>
              </a:buClr>
              <a:buFont typeface="Wingdings" pitchFamily="2" charset="2"/>
              <a:buChar char="§"/>
              <a:defRPr sz="1600"/>
            </a:lvl4pPr>
            <a:lvl5pPr marL="2057400" indent="-228600">
              <a:buClr>
                <a:schemeClr val="accent3"/>
              </a:buClr>
              <a:buFont typeface="Wingdings"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9703D7FD-7180-CAF7-BFDD-AB225D80BAEC}"/>
              </a:ext>
            </a:extLst>
          </p:cNvPr>
          <p:cNvCxnSpPr/>
          <p:nvPr userDrawn="1"/>
        </p:nvCxnSpPr>
        <p:spPr>
          <a:xfrm>
            <a:off x="8077891" y="1825625"/>
            <a:ext cx="0" cy="4352544"/>
          </a:xfrm>
          <a:prstGeom prst="line">
            <a:avLst/>
          </a:prstGeom>
          <a:ln w="50800">
            <a:solidFill>
              <a:schemeClr val="accent4"/>
            </a:solidFill>
          </a:ln>
        </p:spPr>
        <p:style>
          <a:lnRef idx="2">
            <a:schemeClr val="accent1"/>
          </a:lnRef>
          <a:fillRef idx="0">
            <a:schemeClr val="accent1"/>
          </a:fillRef>
          <a:effectRef idx="1">
            <a:schemeClr val="accent1"/>
          </a:effectRef>
          <a:fontRef idx="minor">
            <a:schemeClr val="tx1"/>
          </a:fontRef>
        </p:style>
      </p:cxnSp>
      <p:sp>
        <p:nvSpPr>
          <p:cNvPr id="11" name="Content Placeholder 2">
            <a:extLst>
              <a:ext uri="{FF2B5EF4-FFF2-40B4-BE49-F238E27FC236}">
                <a16:creationId xmlns:a16="http://schemas.microsoft.com/office/drawing/2014/main" id="{911109CE-BADF-0173-04C0-EF28E076F25E}"/>
              </a:ext>
            </a:extLst>
          </p:cNvPr>
          <p:cNvSpPr>
            <a:spLocks noGrp="1"/>
          </p:cNvSpPr>
          <p:nvPr>
            <p:ph sz="half" idx="11"/>
          </p:nvPr>
        </p:nvSpPr>
        <p:spPr>
          <a:xfrm>
            <a:off x="8205118" y="1825625"/>
            <a:ext cx="3499109" cy="4351338"/>
          </a:xfrm>
        </p:spPr>
        <p:txBody>
          <a:bodyPr/>
          <a:lstStyle>
            <a:lvl1pPr marL="228600" indent="-228600">
              <a:buClr>
                <a:schemeClr val="accent3"/>
              </a:buClr>
              <a:buFont typeface="Wingdings" pitchFamily="2" charset="2"/>
              <a:buChar char="§"/>
              <a:defRPr sz="2400"/>
            </a:lvl1pPr>
            <a:lvl2pPr marL="685800" indent="-228600">
              <a:buClr>
                <a:schemeClr val="accent3"/>
              </a:buClr>
              <a:buFont typeface="Wingdings" pitchFamily="2" charset="2"/>
              <a:buChar char="§"/>
              <a:defRPr sz="2000"/>
            </a:lvl2pPr>
            <a:lvl3pPr marL="1143000" indent="-228600">
              <a:buClr>
                <a:schemeClr val="accent3"/>
              </a:buClr>
              <a:buFont typeface="Wingdings" pitchFamily="2" charset="2"/>
              <a:buChar char="§"/>
              <a:defRPr sz="1800"/>
            </a:lvl3pPr>
            <a:lvl4pPr marL="1600200" indent="-228600">
              <a:buClr>
                <a:schemeClr val="accent3"/>
              </a:buClr>
              <a:buFont typeface="Wingdings" pitchFamily="2" charset="2"/>
              <a:buChar char="§"/>
              <a:defRPr sz="1600"/>
            </a:lvl4pPr>
            <a:lvl5pPr marL="2057400" indent="-228600">
              <a:buClr>
                <a:schemeClr val="accent3"/>
              </a:buClr>
              <a:buFont typeface="Wingdings"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2172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A34E8-5FD3-7E8B-A417-3A6F5B9350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BD3B41-34F4-F35A-5EB0-2F545FBB2E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62D3FA-B724-C61B-188A-095E2C6E4962}"/>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DB24B5E0-5FA3-F251-70E7-008DEB6F23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14FC3B-9355-CEBC-BB8E-6FBDF768DB5B}"/>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575699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01F7-2604-82A4-62B5-35E28161D3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DAD930-2D72-0592-217B-6C727EC23AA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50DE2A-9D41-7736-8348-BE64F2EE47ED}"/>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B54174D9-8768-D6F4-F3F2-E9D42EE1FD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897FE-0DFC-4AAC-E16E-9E7A0D6EF9E2}"/>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1442733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E2EC-5640-86A0-B9CC-8B9B7B52BA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906B57-5E89-3C5D-8311-0761EF27EF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CF49E8-F962-2C0E-8255-C273D26108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C7105F-BC6D-1FC0-D3E5-D13A88154FDB}"/>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6" name="Footer Placeholder 5">
            <a:extLst>
              <a:ext uri="{FF2B5EF4-FFF2-40B4-BE49-F238E27FC236}">
                <a16:creationId xmlns:a16="http://schemas.microsoft.com/office/drawing/2014/main" id="{A1B9E549-F518-714C-18B6-AB928CB8D0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FE5841-5A3C-11D6-17D9-6FCCEC4716E4}"/>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950688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5E98D-5978-48AD-059C-E891665AF7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B00F0A-F968-588E-A899-C191F838EB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DC392F-834B-BC60-EFC6-4D67C76FA7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F56299-8F99-5377-3A39-40571E91B2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F514-6A4C-5C91-D3AE-DB3F49554F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8537CD-7DF5-7DC1-0E48-EA7BEC160594}"/>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8" name="Footer Placeholder 7">
            <a:extLst>
              <a:ext uri="{FF2B5EF4-FFF2-40B4-BE49-F238E27FC236}">
                <a16:creationId xmlns:a16="http://schemas.microsoft.com/office/drawing/2014/main" id="{0747F466-D385-A236-0442-88419EF3B4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E4A4F1-A43B-F390-EF75-5F83D6061C88}"/>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3580307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99E4B-9360-BF49-B5FF-A0D2C63206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A856D8-B20E-6F6A-D782-285A70A96C88}"/>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4" name="Footer Placeholder 3">
            <a:extLst>
              <a:ext uri="{FF2B5EF4-FFF2-40B4-BE49-F238E27FC236}">
                <a16:creationId xmlns:a16="http://schemas.microsoft.com/office/drawing/2014/main" id="{DE002A96-12DF-2718-0A4D-8F494DD2C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37D71B-A55A-4FD5-B87F-B6847F4056FA}"/>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227853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62674F-AB73-D746-E687-7AB431232E50}"/>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3" name="Footer Placeholder 2">
            <a:extLst>
              <a:ext uri="{FF2B5EF4-FFF2-40B4-BE49-F238E27FC236}">
                <a16:creationId xmlns:a16="http://schemas.microsoft.com/office/drawing/2014/main" id="{5645B34D-0950-EA61-85ED-DCFBC84D0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374D55-EE2B-71D8-3EFC-EDB54E80AC80}"/>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1270645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AD182-1BF8-0EF3-94D5-3B0AC0DDF5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022EEE-746E-58C8-FF24-134E797E92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5D30DE-EDE4-DDF6-3275-26CC34266C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A833A2-20B3-89B6-76D1-A5B0A280927B}"/>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6" name="Footer Placeholder 5">
            <a:extLst>
              <a:ext uri="{FF2B5EF4-FFF2-40B4-BE49-F238E27FC236}">
                <a16:creationId xmlns:a16="http://schemas.microsoft.com/office/drawing/2014/main" id="{C9AC8218-479B-DE12-3208-74B2B4147F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D6C02A-41E6-2C44-3A33-FD8A8964AB59}"/>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4231682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89252-981D-519E-3894-0133EFDC51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B567081-2B43-0A76-5861-3B9FA1A97A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8395C8-748B-F96D-52DD-E8E745783C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E88272-0818-1D31-2FB3-60125DD83E56}"/>
              </a:ext>
            </a:extLst>
          </p:cNvPr>
          <p:cNvSpPr>
            <a:spLocks noGrp="1"/>
          </p:cNvSpPr>
          <p:nvPr>
            <p:ph type="dt" sz="half" idx="10"/>
          </p:nvPr>
        </p:nvSpPr>
        <p:spPr/>
        <p:txBody>
          <a:bodyPr/>
          <a:lstStyle/>
          <a:p>
            <a:fld id="{1264818F-8704-46E3-B026-F721F6D32792}" type="datetimeFigureOut">
              <a:rPr lang="en-US" smtClean="0"/>
              <a:t>3/24/2025</a:t>
            </a:fld>
            <a:endParaRPr lang="en-US"/>
          </a:p>
        </p:txBody>
      </p:sp>
      <p:sp>
        <p:nvSpPr>
          <p:cNvPr id="6" name="Footer Placeholder 5">
            <a:extLst>
              <a:ext uri="{FF2B5EF4-FFF2-40B4-BE49-F238E27FC236}">
                <a16:creationId xmlns:a16="http://schemas.microsoft.com/office/drawing/2014/main" id="{E4E84286-E220-B67D-B508-38FFDE447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AC32A-49B7-B774-FB52-991532638CC1}"/>
              </a:ext>
            </a:extLst>
          </p:cNvPr>
          <p:cNvSpPr>
            <a:spLocks noGrp="1"/>
          </p:cNvSpPr>
          <p:nvPr>
            <p:ph type="sldNum" sz="quarter" idx="12"/>
          </p:nvPr>
        </p:nvSpPr>
        <p:spPr/>
        <p:txBody>
          <a:bodyPr/>
          <a:lstStyle/>
          <a:p>
            <a:fld id="{3D54B9BE-BC60-4EDF-9D1B-2BBDD1B6CB1E}" type="slidenum">
              <a:rPr lang="en-US" smtClean="0"/>
              <a:t>‹#›</a:t>
            </a:fld>
            <a:endParaRPr lang="en-US"/>
          </a:p>
        </p:txBody>
      </p:sp>
    </p:spTree>
    <p:extLst>
      <p:ext uri="{BB962C8B-B14F-4D97-AF65-F5344CB8AC3E}">
        <p14:creationId xmlns:p14="http://schemas.microsoft.com/office/powerpoint/2010/main" val="2276907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3B98CA-A1AA-0C2B-93D2-235CAD57F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7CD50D-9CEF-15B7-9694-325A0BF9BF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1D5C26-B8DA-4D6E-6B84-D1725A7976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264818F-8704-46E3-B026-F721F6D32792}" type="datetimeFigureOut">
              <a:rPr lang="en-US" smtClean="0"/>
              <a:t>3/24/2025</a:t>
            </a:fld>
            <a:endParaRPr lang="en-US"/>
          </a:p>
        </p:txBody>
      </p:sp>
      <p:sp>
        <p:nvSpPr>
          <p:cNvPr id="5" name="Footer Placeholder 4">
            <a:extLst>
              <a:ext uri="{FF2B5EF4-FFF2-40B4-BE49-F238E27FC236}">
                <a16:creationId xmlns:a16="http://schemas.microsoft.com/office/drawing/2014/main" id="{43AE959A-4A6A-0A64-CB48-095D9D67F0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5A4C8B1-0091-D24B-5B13-296D7C597E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D54B9BE-BC60-4EDF-9D1B-2BBDD1B6CB1E}" type="slidenum">
              <a:rPr lang="en-US" smtClean="0"/>
              <a:t>‹#›</a:t>
            </a:fld>
            <a:endParaRPr lang="en-US"/>
          </a:p>
        </p:txBody>
      </p:sp>
    </p:spTree>
    <p:extLst>
      <p:ext uri="{BB962C8B-B14F-4D97-AF65-F5344CB8AC3E}">
        <p14:creationId xmlns:p14="http://schemas.microsoft.com/office/powerpoint/2010/main" val="1349077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6.svg"/><Relationship Id="rId7" Type="http://schemas.openxmlformats.org/officeDocument/2006/relationships/diagramColors" Target="../diagrams/colors3.xml"/><Relationship Id="rId2" Type="http://schemas.openxmlformats.org/officeDocument/2006/relationships/image" Target="../media/image25.png"/><Relationship Id="rId1" Type="http://schemas.openxmlformats.org/officeDocument/2006/relationships/slideLayout" Target="../slideLayouts/slideLayout4.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chatgpt.com/" TargetMode="External"/><Relationship Id="rId7" Type="http://schemas.openxmlformats.org/officeDocument/2006/relationships/hyperlink" Target="https://huggingface.co/chat/"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www.perplexity.ai/" TargetMode="External"/><Relationship Id="rId5" Type="http://schemas.openxmlformats.org/officeDocument/2006/relationships/hyperlink" Target="https://aistudio.google.com/app/prompts/new_chat" TargetMode="External"/><Relationship Id="rId4" Type="http://schemas.openxmlformats.org/officeDocument/2006/relationships/hyperlink" Target="https://claude.ai/"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chat.openai.com/share/03a7d2d2-769c-42df-bdcf-ab55dbed4a02"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www.perplexity.ai/search/Perform-web-research-bEqgsSEHRjGqYdKni5v_6A"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https://aistudio.google.com/app/prompts?state=%7B%22ids%22:%5B%22130fdiA2jq7GzC4d7papIzEFaumA8WCBq%22%5D,%22action%22:%22open%22,%22userId%22:%22102396263624103754250%22,%22resourceKeys%22:%7B%7D%7D&amp;usp=sharing,%20https://drive.google.com/file/d/1PvWT4LCfn7n8hMu6adldzkutDdnZprmN/view?usp=sharing,%20https://drive.google.com/file/d/1ij_k0_yipaGaf_UmUJyhB_qE4MmKRgag/view?usp=sharing" TargetMode="External"/><Relationship Id="rId7"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hyperlink" Target="https://chat.openai.com/share/261e4f28-8363-4e24-bb30-4ec5f759cbc4" TargetMode="External"/><Relationship Id="rId5" Type="http://schemas.openxmlformats.org/officeDocument/2006/relationships/hyperlink" Target="https://aistudio.google.com/app/prompts?state=%7B%22ids%22:%5B%22130fdiA2jq7GzC4d7papIzEFaumA8WCBq%22%5D,%22action%22:%22open%22,%22userId%22:%22102396263624103754250%22,%22resourceKeys%22:%7B%7D%7D&amp;usp=sharing,%20https://drive.google.com/file/d/1PvWT4LCfn7n8hMu6adldzkutDdnZprmN/view?usp=sharing,%20https://drive.google.com/file/d/1ij_k0_yipaGaf_UmUJyhB_qE4MmKRgag/view" TargetMode="External"/><Relationship Id="rId4" Type="http://schemas.openxmlformats.org/officeDocument/2006/relationships/hyperlink" Target="https://chatgpt.com/share/261e4f28-8363-4e24-bb30-4ec5f759cbc4" TargetMode="External"/><Relationship Id="rId9"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hyperlink" Target="https://chatgpt.com/g/g-4S4TnrlLF-floodway-no-rise-report-author-and-editor&#8203;"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3" Type="http://schemas.openxmlformats.org/officeDocument/2006/relationships/hyperlink" Target="https://chatgpt.com/g/g-4S4TnrlLF-floodway-no-rise-report-author-and-editor&#8203;"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47.png"/><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64.png"/><Relationship Id="rId13" Type="http://schemas.openxmlformats.org/officeDocument/2006/relationships/image" Target="../media/image69.png"/><Relationship Id="rId3" Type="http://schemas.openxmlformats.org/officeDocument/2006/relationships/image" Target="../media/image60.png"/><Relationship Id="rId7" Type="http://schemas.openxmlformats.org/officeDocument/2006/relationships/image" Target="../media/image63.png"/><Relationship Id="rId12" Type="http://schemas.openxmlformats.org/officeDocument/2006/relationships/image" Target="../media/image68.png"/><Relationship Id="rId2" Type="http://schemas.openxmlformats.org/officeDocument/2006/relationships/image" Target="../media/image59.png"/><Relationship Id="rId16"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image" Target="../media/image62.png"/><Relationship Id="rId11" Type="http://schemas.openxmlformats.org/officeDocument/2006/relationships/image" Target="../media/image67.png"/><Relationship Id="rId5" Type="http://schemas.openxmlformats.org/officeDocument/2006/relationships/image" Target="../media/image50.png"/><Relationship Id="rId15" Type="http://schemas.openxmlformats.org/officeDocument/2006/relationships/image" Target="../media/image71.png"/><Relationship Id="rId10" Type="http://schemas.openxmlformats.org/officeDocument/2006/relationships/image" Target="../media/image66.png"/><Relationship Id="rId4" Type="http://schemas.openxmlformats.org/officeDocument/2006/relationships/image" Target="../media/image61.png"/><Relationship Id="rId9" Type="http://schemas.openxmlformats.org/officeDocument/2006/relationships/image" Target="../media/image65.png"/><Relationship Id="rId14" Type="http://schemas.openxmlformats.org/officeDocument/2006/relationships/image" Target="../media/image7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hyperlink" Target="https://creativecommons.org/licenses/by/3.0/" TargetMode="External"/><Relationship Id="rId5" Type="http://schemas.openxmlformats.org/officeDocument/2006/relationships/hyperlink" Target="https://www.frontiersin.org/journals/systems-neuroscience/articles/10.3389/fnsys.2023.1258687/full" TargetMode="Externa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83A0E-978A-FAAF-940E-0BAA2DB261A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3C9DD11-D34D-E26D-5D1E-1463F782F8E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2357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xtShape 1"/>
          <p:cNvSpPr txBox="1"/>
          <p:nvPr/>
        </p:nvSpPr>
        <p:spPr>
          <a:xfrm>
            <a:off x="913680" y="285120"/>
            <a:ext cx="10353240" cy="970200"/>
          </a:xfrm>
          <a:prstGeom prst="rect">
            <a:avLst/>
          </a:prstGeom>
          <a:noFill/>
          <a:ln>
            <a:noFill/>
          </a:ln>
          <a:effectLst>
            <a:outerShdw>
              <a:srgbClr val="000000">
                <a:alpha val="46000"/>
              </a:srgbClr>
            </a:outerShdw>
          </a:effectLst>
        </p:spPr>
        <p:txBody>
          <a:bodyPr anchor="ctr">
            <a:normAutofit/>
          </a:bodyPr>
          <a:lstStyle/>
          <a:p>
            <a:pPr algn="ctr">
              <a:lnSpc>
                <a:spcPct val="100000"/>
              </a:lnSpc>
            </a:pPr>
            <a:r>
              <a:rPr lang="en-US" sz="4000" b="0" strike="noStrike" spc="-1" dirty="0">
                <a:solidFill>
                  <a:schemeClr val="bg1"/>
                </a:solidFill>
                <a:latin typeface="Calisto MT"/>
              </a:rPr>
              <a:t>Takeaway: Expect Failure Rates at 10-40%</a:t>
            </a:r>
          </a:p>
        </p:txBody>
      </p:sp>
      <p:sp>
        <p:nvSpPr>
          <p:cNvPr id="148" name="TextShape 2"/>
          <p:cNvSpPr txBox="1"/>
          <p:nvPr/>
        </p:nvSpPr>
        <p:spPr>
          <a:xfrm>
            <a:off x="913680" y="1496520"/>
            <a:ext cx="10351080" cy="4871880"/>
          </a:xfrm>
          <a:prstGeom prst="rect">
            <a:avLst/>
          </a:prstGeom>
          <a:noFill/>
          <a:ln>
            <a:noFill/>
          </a:ln>
          <a:effectLst>
            <a:outerShdw>
              <a:srgbClr val="000000">
                <a:alpha val="46000"/>
              </a:srgbClr>
            </a:outerShdw>
          </a:effectLst>
        </p:spPr>
        <p:txBody>
          <a:bodyPr>
            <a:normAutofit/>
          </a:bodyPr>
          <a:lstStyle/>
          <a:p>
            <a:pPr marL="36720">
              <a:lnSpc>
                <a:spcPct val="100000"/>
              </a:lnSpc>
              <a:spcBef>
                <a:spcPts val="400"/>
              </a:spcBef>
              <a:spcAft>
                <a:spcPts val="601"/>
              </a:spcAft>
            </a:pPr>
            <a:r>
              <a:rPr lang="en-US" sz="2000" b="0" strike="noStrike" spc="-1" dirty="0">
                <a:solidFill>
                  <a:schemeClr val="bg1"/>
                </a:solidFill>
                <a:latin typeface="Calisto MT"/>
              </a:rPr>
              <a:t>Until we get GPT-5 and beyond, the "Regenerate" button is your friend:</a:t>
            </a:r>
          </a:p>
          <a:p>
            <a:pPr marL="36720">
              <a:lnSpc>
                <a:spcPct val="100000"/>
              </a:lnSpc>
              <a:spcBef>
                <a:spcPts val="400"/>
              </a:spcBef>
              <a:spcAft>
                <a:spcPts val="601"/>
              </a:spcAft>
            </a:pPr>
            <a:endParaRPr lang="en-US" sz="2000" b="0" strike="noStrike" spc="-1" dirty="0">
              <a:solidFill>
                <a:schemeClr val="bg1"/>
              </a:solidFill>
              <a:latin typeface="Calisto MT"/>
            </a:endParaRPr>
          </a:p>
          <a:p>
            <a:pPr marL="36720">
              <a:lnSpc>
                <a:spcPct val="100000"/>
              </a:lnSpc>
              <a:spcBef>
                <a:spcPts val="400"/>
              </a:spcBef>
              <a:spcAft>
                <a:spcPts val="601"/>
              </a:spcAft>
            </a:pPr>
            <a:endParaRPr lang="en-US" sz="2000" b="0" strike="noStrike" spc="-1" dirty="0">
              <a:solidFill>
                <a:schemeClr val="bg1"/>
              </a:solidFill>
              <a:latin typeface="Calisto MT"/>
            </a:endParaRPr>
          </a:p>
          <a:p>
            <a:pPr marL="36720">
              <a:lnSpc>
                <a:spcPct val="100000"/>
              </a:lnSpc>
              <a:spcBef>
                <a:spcPts val="400"/>
              </a:spcBef>
              <a:spcAft>
                <a:spcPts val="601"/>
              </a:spcAft>
            </a:pPr>
            <a:r>
              <a:rPr lang="en-US" sz="2000" b="0" strike="noStrike" spc="-1" dirty="0">
                <a:solidFill>
                  <a:schemeClr val="bg1"/>
                </a:solidFill>
                <a:latin typeface="Calisto MT"/>
              </a:rPr>
              <a:t>During multi-step conversations, the edit button allows the user to step back and re-submit:</a:t>
            </a:r>
          </a:p>
          <a:p>
            <a:pPr marL="36720">
              <a:lnSpc>
                <a:spcPct val="100000"/>
              </a:lnSpc>
              <a:spcBef>
                <a:spcPts val="400"/>
              </a:spcBef>
              <a:spcAft>
                <a:spcPts val="601"/>
              </a:spcAft>
            </a:pPr>
            <a:endParaRPr lang="en-US" sz="2000" b="0" strike="noStrike" spc="-1" dirty="0">
              <a:solidFill>
                <a:schemeClr val="bg1"/>
              </a:solidFill>
              <a:latin typeface="Calisto MT"/>
            </a:endParaRPr>
          </a:p>
          <a:p>
            <a:pPr marL="36720">
              <a:lnSpc>
                <a:spcPct val="100000"/>
              </a:lnSpc>
              <a:spcBef>
                <a:spcPts val="400"/>
              </a:spcBef>
              <a:spcAft>
                <a:spcPts val="601"/>
              </a:spcAft>
            </a:pPr>
            <a:endParaRPr lang="en-US" sz="2000" b="0" strike="noStrike" spc="-1" dirty="0">
              <a:solidFill>
                <a:schemeClr val="bg1"/>
              </a:solidFill>
              <a:latin typeface="Calisto MT"/>
            </a:endParaRPr>
          </a:p>
          <a:p>
            <a:pPr marL="36720">
              <a:lnSpc>
                <a:spcPct val="100000"/>
              </a:lnSpc>
              <a:spcBef>
                <a:spcPts val="400"/>
              </a:spcBef>
              <a:spcAft>
                <a:spcPts val="601"/>
              </a:spcAft>
            </a:pPr>
            <a:endParaRPr lang="en-US" sz="2000" b="0" strike="noStrike" spc="-1" dirty="0">
              <a:solidFill>
                <a:schemeClr val="bg1"/>
              </a:solidFill>
              <a:latin typeface="Calisto MT"/>
            </a:endParaRPr>
          </a:p>
          <a:p>
            <a:pPr marL="36720">
              <a:lnSpc>
                <a:spcPct val="100000"/>
              </a:lnSpc>
              <a:spcBef>
                <a:spcPts val="400"/>
              </a:spcBef>
              <a:spcAft>
                <a:spcPts val="601"/>
              </a:spcAft>
            </a:pPr>
            <a:r>
              <a:rPr lang="en-US" sz="2000" b="0" strike="noStrike" spc="-1" dirty="0">
                <a:solidFill>
                  <a:schemeClr val="bg1"/>
                </a:solidFill>
                <a:latin typeface="Calisto MT"/>
              </a:rPr>
              <a:t>Often, this can be used to consolidate subsequent instructions back into a single message:</a:t>
            </a:r>
            <a:br>
              <a:rPr dirty="0">
                <a:solidFill>
                  <a:schemeClr val="bg1"/>
                </a:solidFill>
              </a:rPr>
            </a:br>
            <a:br>
              <a:rPr dirty="0">
                <a:solidFill>
                  <a:schemeClr val="bg1"/>
                </a:solidFill>
              </a:rPr>
            </a:br>
            <a:endParaRPr lang="en-US" sz="2000" b="0" strike="noStrike" spc="-1" dirty="0">
              <a:solidFill>
                <a:schemeClr val="bg1"/>
              </a:solidFill>
              <a:latin typeface="Calisto MT"/>
            </a:endParaRPr>
          </a:p>
        </p:txBody>
      </p:sp>
      <p:pic>
        <p:nvPicPr>
          <p:cNvPr id="149" name="Picture 6" descr="A screenshot of a computer&#10;&#10;Description automatically generated"/>
          <p:cNvPicPr/>
          <p:nvPr/>
        </p:nvPicPr>
        <p:blipFill>
          <a:blip r:embed="rId3"/>
          <a:stretch/>
        </p:blipFill>
        <p:spPr>
          <a:xfrm>
            <a:off x="1126080" y="1987560"/>
            <a:ext cx="1456920" cy="780840"/>
          </a:xfrm>
          <a:prstGeom prst="rect">
            <a:avLst/>
          </a:prstGeom>
          <a:ln>
            <a:noFill/>
          </a:ln>
        </p:spPr>
      </p:pic>
      <p:pic>
        <p:nvPicPr>
          <p:cNvPr id="150" name="Picture 9" descr="A white background with black text&#10;&#10;Description automatically generated"/>
          <p:cNvPicPr/>
          <p:nvPr/>
        </p:nvPicPr>
        <p:blipFill>
          <a:blip r:embed="rId4"/>
          <a:stretch/>
        </p:blipFill>
        <p:spPr>
          <a:xfrm>
            <a:off x="1127880" y="3251160"/>
            <a:ext cx="4285080" cy="1136520"/>
          </a:xfrm>
          <a:prstGeom prst="rect">
            <a:avLst/>
          </a:prstGeom>
          <a:ln>
            <a:noFill/>
          </a:ln>
        </p:spPr>
      </p:pic>
      <p:pic>
        <p:nvPicPr>
          <p:cNvPr id="151" name="Picture 10" descr="A screenshot of a computer&#10;&#10;Description automatically generated"/>
          <p:cNvPicPr/>
          <p:nvPr/>
        </p:nvPicPr>
        <p:blipFill>
          <a:blip r:embed="rId5"/>
          <a:stretch/>
        </p:blipFill>
        <p:spPr>
          <a:xfrm>
            <a:off x="1125000" y="5063400"/>
            <a:ext cx="4290120" cy="1348560"/>
          </a:xfrm>
          <a:prstGeom prst="rect">
            <a:avLst/>
          </a:prstGeom>
          <a:ln>
            <a:noFill/>
          </a:ln>
        </p:spPr>
      </p:pic>
    </p:spTree>
    <p:extLst>
      <p:ext uri="{BB962C8B-B14F-4D97-AF65-F5344CB8AC3E}">
        <p14:creationId xmlns:p14="http://schemas.microsoft.com/office/powerpoint/2010/main" val="1601901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22AEA82-76EA-7C45-3B81-73CF2C555C6B}"/>
              </a:ext>
            </a:extLst>
          </p:cNvPr>
          <p:cNvSpPr>
            <a:spLocks noGrp="1"/>
          </p:cNvSpPr>
          <p:nvPr>
            <p:ph type="title"/>
          </p:nvPr>
        </p:nvSpPr>
        <p:spPr>
          <a:xfrm>
            <a:off x="663272" y="365125"/>
            <a:ext cx="5886020" cy="1325563"/>
          </a:xfrm>
        </p:spPr>
        <p:txBody>
          <a:bodyPr>
            <a:normAutofit/>
          </a:bodyPr>
          <a:lstStyle/>
          <a:p>
            <a:r>
              <a:rPr lang="en-US" dirty="0"/>
              <a:t>Prompt Engineering</a:t>
            </a:r>
          </a:p>
        </p:txBody>
      </p:sp>
      <p:sp>
        <p:nvSpPr>
          <p:cNvPr id="11" name="Content Placeholder 2">
            <a:extLst>
              <a:ext uri="{FF2B5EF4-FFF2-40B4-BE49-F238E27FC236}">
                <a16:creationId xmlns:a16="http://schemas.microsoft.com/office/drawing/2014/main" id="{1CBFFA81-1995-0913-AA34-115D6B9AC533}"/>
              </a:ext>
            </a:extLst>
          </p:cNvPr>
          <p:cNvSpPr>
            <a:spLocks noGrp="1"/>
          </p:cNvSpPr>
          <p:nvPr>
            <p:ph idx="1"/>
          </p:nvPr>
        </p:nvSpPr>
        <p:spPr>
          <a:xfrm>
            <a:off x="663272" y="1825625"/>
            <a:ext cx="5886020" cy="4351338"/>
          </a:xfrm>
        </p:spPr>
        <p:txBody>
          <a:bodyPr>
            <a:normAutofit fontScale="92500" lnSpcReduction="10000"/>
          </a:bodyPr>
          <a:lstStyle/>
          <a:p>
            <a:r>
              <a:rPr lang="en-US" sz="1900" dirty="0"/>
              <a:t>The most impactful tips and tricks for improving your prompts generally revolve around providing the AI custom instructions and context</a:t>
            </a:r>
          </a:p>
          <a:p>
            <a:endParaRPr lang="en-US" sz="1900" dirty="0"/>
          </a:p>
          <a:p>
            <a:pPr marL="0" indent="0">
              <a:buNone/>
            </a:pPr>
            <a:r>
              <a:rPr lang="en-US" sz="1900" b="1" dirty="0"/>
              <a:t>When prompting an LLM, focus on</a:t>
            </a:r>
          </a:p>
          <a:p>
            <a:r>
              <a:rPr lang="en-US" sz="1900" dirty="0"/>
              <a:t>Providing clear, well-structured directions</a:t>
            </a:r>
          </a:p>
          <a:p>
            <a:r>
              <a:rPr lang="en-US" sz="1900" dirty="0"/>
              <a:t>Use Delineators to Separate Instructions from Context</a:t>
            </a:r>
          </a:p>
          <a:p>
            <a:pPr marL="0" indent="0">
              <a:buNone/>
            </a:pPr>
            <a:endParaRPr lang="en-US" sz="1900" dirty="0"/>
          </a:p>
          <a:p>
            <a:r>
              <a:rPr lang="en-US" sz="1900" b="1" dirty="0"/>
              <a:t>Understand the Limitations</a:t>
            </a:r>
          </a:p>
          <a:p>
            <a:pPr lvl="1"/>
            <a:r>
              <a:rPr lang="en-US" sz="1900" dirty="0"/>
              <a:t>Limited Context Windows</a:t>
            </a:r>
          </a:p>
          <a:p>
            <a:pPr lvl="1"/>
            <a:r>
              <a:rPr lang="en-US" sz="1900" dirty="0"/>
              <a:t>Limited Retrieval from Large Documents</a:t>
            </a:r>
          </a:p>
          <a:p>
            <a:pPr lvl="1"/>
            <a:r>
              <a:rPr lang="en-US" sz="1900" dirty="0"/>
              <a:t>Probabilistic Operation, not Deterministic</a:t>
            </a:r>
          </a:p>
          <a:p>
            <a:pPr lvl="1"/>
            <a:r>
              <a:rPr lang="en-US" sz="1900" dirty="0"/>
              <a:t>File size and library limitations in Code Interpreter</a:t>
            </a:r>
          </a:p>
          <a:p>
            <a:pPr lvl="1"/>
            <a:r>
              <a:rPr lang="en-US" sz="1900" dirty="0"/>
              <a:t>No internet access (blame the AI safety patrol)</a:t>
            </a:r>
          </a:p>
          <a:p>
            <a:endParaRPr lang="en-US" dirty="0"/>
          </a:p>
        </p:txBody>
      </p:sp>
      <p:sp>
        <p:nvSpPr>
          <p:cNvPr id="6" name="Picture Placeholder 5">
            <a:extLst>
              <a:ext uri="{FF2B5EF4-FFF2-40B4-BE49-F238E27FC236}">
                <a16:creationId xmlns:a16="http://schemas.microsoft.com/office/drawing/2014/main" id="{4234F1BE-B36D-3C3A-6B54-52E28F673F0E}"/>
              </a:ext>
            </a:extLst>
          </p:cNvPr>
          <p:cNvSpPr>
            <a:spLocks noGrp="1"/>
          </p:cNvSpPr>
          <p:nvPr>
            <p:ph type="pic" sz="quarter" idx="13"/>
          </p:nvPr>
        </p:nvSpPr>
        <p:spPr>
          <a:xfrm>
            <a:off x="7199697" y="365125"/>
            <a:ext cx="4535103" cy="5371532"/>
          </a:xfrm>
        </p:spPr>
        <p:txBody>
          <a:bodyPr/>
          <a:lstStyle/>
          <a:p>
            <a:pPr marL="0" indent="0">
              <a:buNone/>
            </a:pPr>
            <a:r>
              <a:rPr lang="en-US" sz="1800" b="1" dirty="0">
                <a:latin typeface="+mn-lt"/>
              </a:rPr>
              <a:t>Basic “prompt engineering” is typically:</a:t>
            </a:r>
          </a:p>
          <a:p>
            <a:pPr marL="285750" indent="-285750">
              <a:buFont typeface="Arial" panose="020B0604020202020204" pitchFamily="34" charset="0"/>
              <a:buChar char="•"/>
            </a:pPr>
            <a:r>
              <a:rPr lang="en-US" sz="1600" dirty="0">
                <a:latin typeface="+mn-lt"/>
              </a:rPr>
              <a:t>Role (Persona)</a:t>
            </a:r>
          </a:p>
          <a:p>
            <a:pPr marL="285750" indent="-285750">
              <a:buFont typeface="Arial" panose="020B0604020202020204" pitchFamily="34" charset="0"/>
              <a:buChar char="•"/>
            </a:pPr>
            <a:r>
              <a:rPr lang="en-US" sz="1600" dirty="0">
                <a:latin typeface="+mn-lt"/>
              </a:rPr>
              <a:t>Constraints</a:t>
            </a:r>
          </a:p>
          <a:p>
            <a:pPr marL="285750" indent="-285750">
              <a:buFont typeface="Arial" panose="020B0604020202020204" pitchFamily="34" charset="0"/>
              <a:buChar char="•"/>
            </a:pPr>
            <a:r>
              <a:rPr lang="en-US" sz="1600" dirty="0">
                <a:latin typeface="+mn-lt"/>
              </a:rPr>
              <a:t>Contextual Data</a:t>
            </a:r>
          </a:p>
          <a:p>
            <a:pPr marL="285750" indent="-285750">
              <a:buFont typeface="Arial" panose="020B0604020202020204" pitchFamily="34" charset="0"/>
              <a:buChar char="•"/>
            </a:pPr>
            <a:r>
              <a:rPr lang="en-US" sz="1600" dirty="0">
                <a:latin typeface="+mn-lt"/>
              </a:rPr>
              <a:t>Instructions</a:t>
            </a:r>
          </a:p>
          <a:p>
            <a:pPr marL="285750" indent="-285750">
              <a:buFont typeface="Arial" panose="020B0604020202020204" pitchFamily="34" charset="0"/>
              <a:buChar char="•"/>
            </a:pPr>
            <a:r>
              <a:rPr lang="en-US" sz="1600" dirty="0">
                <a:latin typeface="+mn-lt"/>
              </a:rPr>
              <a:t>Desired Output</a:t>
            </a:r>
          </a:p>
          <a:p>
            <a:pPr marL="285750" indent="-285750">
              <a:buFont typeface="Arial" panose="020B0604020202020204" pitchFamily="34" charset="0"/>
              <a:buChar char="•"/>
            </a:pPr>
            <a:r>
              <a:rPr lang="en-US" sz="1600" dirty="0">
                <a:latin typeface="+mn-lt"/>
              </a:rPr>
              <a:t>Examples</a:t>
            </a:r>
          </a:p>
          <a:p>
            <a:r>
              <a:rPr lang="en-US" sz="1600" dirty="0">
                <a:latin typeface="+mn-lt"/>
              </a:rPr>
              <a:t>Prompts can also be structured as code</a:t>
            </a:r>
          </a:p>
          <a:p>
            <a:endParaRPr lang="en-US" dirty="0"/>
          </a:p>
        </p:txBody>
      </p:sp>
      <p:pic>
        <p:nvPicPr>
          <p:cNvPr id="7" name="Picture 2" descr="Office Space Wallpapers - Top Free Office Space Backgrounds ...">
            <a:extLst>
              <a:ext uri="{FF2B5EF4-FFF2-40B4-BE49-F238E27FC236}">
                <a16:creationId xmlns:a16="http://schemas.microsoft.com/office/drawing/2014/main" id="{688C8CD8-385B-9D70-D62D-8DDEC900A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5949" y="3352658"/>
            <a:ext cx="3878982" cy="211475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A7B81DB-4E2C-3433-5C4B-6D0737710FC1}"/>
              </a:ext>
            </a:extLst>
          </p:cNvPr>
          <p:cNvSpPr txBox="1"/>
          <p:nvPr/>
        </p:nvSpPr>
        <p:spPr>
          <a:xfrm>
            <a:off x="7295949" y="5505824"/>
            <a:ext cx="3975233" cy="461665"/>
          </a:xfrm>
          <a:prstGeom prst="rect">
            <a:avLst/>
          </a:prstGeom>
          <a:noFill/>
        </p:spPr>
        <p:txBody>
          <a:bodyPr wrap="square" rtlCol="0">
            <a:spAutoFit/>
          </a:bodyPr>
          <a:lstStyle/>
          <a:p>
            <a:pPr algn="ctr"/>
            <a:r>
              <a:rPr lang="en-US" sz="1200" dirty="0"/>
              <a:t>Your AI assistant does not know what it is doing here, unless you tell it.</a:t>
            </a:r>
          </a:p>
        </p:txBody>
      </p:sp>
    </p:spTree>
    <p:extLst>
      <p:ext uri="{BB962C8B-B14F-4D97-AF65-F5344CB8AC3E}">
        <p14:creationId xmlns:p14="http://schemas.microsoft.com/office/powerpoint/2010/main" val="1937474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7BAFA2C-4A52-36CC-F281-36DE30702111}"/>
              </a:ext>
            </a:extLst>
          </p:cNvPr>
          <p:cNvSpPr>
            <a:spLocks noGrp="1"/>
          </p:cNvSpPr>
          <p:nvPr>
            <p:ph type="title"/>
          </p:nvPr>
        </p:nvSpPr>
        <p:spPr>
          <a:xfrm>
            <a:off x="663272" y="365125"/>
            <a:ext cx="10515600" cy="1325563"/>
          </a:xfrm>
        </p:spPr>
        <p:txBody>
          <a:bodyPr anchor="ctr">
            <a:normAutofit fontScale="90000"/>
          </a:bodyPr>
          <a:lstStyle/>
          <a:p>
            <a:r>
              <a:rPr lang="en-US" sz="4600" dirty="0">
                <a:solidFill>
                  <a:schemeClr val="bg1"/>
                </a:solidFill>
              </a:rPr>
              <a:t>Maintaining Responsible Charge of Your Work</a:t>
            </a:r>
          </a:p>
        </p:txBody>
      </p:sp>
      <p:pic>
        <p:nvPicPr>
          <p:cNvPr id="6" name="Content Placeholder 5" descr="Customer review outline">
            <a:extLst>
              <a:ext uri="{FF2B5EF4-FFF2-40B4-BE49-F238E27FC236}">
                <a16:creationId xmlns:a16="http://schemas.microsoft.com/office/drawing/2014/main" id="{273FDD92-9926-4F98-45A9-2E71C0B6FFA1}"/>
              </a:ext>
            </a:extLst>
          </p:cNvPr>
          <p:cNvPicPr>
            <a:picLocks noGrp="1" noChangeAspect="1"/>
          </p:cNvPicPr>
          <p:nvPr>
            <p:ph sz="half" idx="1"/>
          </p:nvPr>
        </p:nvPicPr>
        <p:blipFill>
          <a:blip r:embed="rId2">
            <a:extLst>
              <a:ext uri="{96DAC541-7B7A-43D3-8B79-37D633B846F1}">
                <asvg:svgBlip xmlns:asvg="http://schemas.microsoft.com/office/drawing/2016/SVG/main" r:embed="rId3"/>
              </a:ext>
            </a:extLst>
          </a:blip>
          <a:stretch>
            <a:fillRect/>
          </a:stretch>
        </p:blipFill>
        <p:spPr>
          <a:xfrm>
            <a:off x="938545" y="2005781"/>
            <a:ext cx="4082627" cy="4082627"/>
          </a:xfrm>
        </p:spPr>
      </p:pic>
      <p:graphicFrame>
        <p:nvGraphicFramePr>
          <p:cNvPr id="23" name="Picture Placeholder 3">
            <a:extLst>
              <a:ext uri="{FF2B5EF4-FFF2-40B4-BE49-F238E27FC236}">
                <a16:creationId xmlns:a16="http://schemas.microsoft.com/office/drawing/2014/main" id="{B2512685-3288-A96E-D748-58249A809A0C}"/>
              </a:ext>
            </a:extLst>
          </p:cNvPr>
          <p:cNvGraphicFramePr/>
          <p:nvPr/>
        </p:nvGraphicFramePr>
        <p:xfrm>
          <a:off x="6347128" y="1825625"/>
          <a:ext cx="5181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49136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D7D1D-B8B8-07FD-412F-8BCBEA576F5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4916CA-D53F-12A9-C5F9-3065ECFA7648}"/>
              </a:ext>
            </a:extLst>
          </p:cNvPr>
          <p:cNvSpPr>
            <a:spLocks noGrp="1"/>
          </p:cNvSpPr>
          <p:nvPr>
            <p:ph idx="1"/>
          </p:nvPr>
        </p:nvSpPr>
        <p:spPr/>
        <p:txBody>
          <a:bodyPr/>
          <a:lstStyle/>
          <a:p>
            <a:endParaRPr lang="en-US"/>
          </a:p>
        </p:txBody>
      </p:sp>
      <p:sp>
        <p:nvSpPr>
          <p:cNvPr id="4" name="Picture Placeholder 3">
            <a:extLst>
              <a:ext uri="{FF2B5EF4-FFF2-40B4-BE49-F238E27FC236}">
                <a16:creationId xmlns:a16="http://schemas.microsoft.com/office/drawing/2014/main" id="{53D88EB1-2CD2-83B4-2AD6-3224E428B718}"/>
              </a:ext>
            </a:extLst>
          </p:cNvPr>
          <p:cNvSpPr>
            <a:spLocks noGrp="1"/>
          </p:cNvSpPr>
          <p:nvPr>
            <p:ph type="pic" sz="quarter" idx="13"/>
          </p:nvPr>
        </p:nvSpPr>
        <p:spPr/>
        <p:txBody>
          <a:bodyPr/>
          <a:lstStyle/>
          <a:p>
            <a:endParaRPr lang="en-US"/>
          </a:p>
        </p:txBody>
      </p:sp>
    </p:spTree>
    <p:extLst>
      <p:ext uri="{BB962C8B-B14F-4D97-AF65-F5344CB8AC3E}">
        <p14:creationId xmlns:p14="http://schemas.microsoft.com/office/powerpoint/2010/main" val="408479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EFB2A-126F-C70F-83DE-9078A5BF38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F9F4545-738D-3087-F31F-9DCA0491A927}"/>
              </a:ext>
            </a:extLst>
          </p:cNvPr>
          <p:cNvSpPr>
            <a:spLocks noGrp="1"/>
          </p:cNvSpPr>
          <p:nvPr>
            <p:ph idx="1"/>
          </p:nvPr>
        </p:nvSpPr>
        <p:spPr/>
        <p:txBody>
          <a:bodyPr/>
          <a:lstStyle/>
          <a:p>
            <a:endParaRPr lang="en-US"/>
          </a:p>
        </p:txBody>
      </p:sp>
      <p:sp>
        <p:nvSpPr>
          <p:cNvPr id="4" name="Picture Placeholder 3">
            <a:extLst>
              <a:ext uri="{FF2B5EF4-FFF2-40B4-BE49-F238E27FC236}">
                <a16:creationId xmlns:a16="http://schemas.microsoft.com/office/drawing/2014/main" id="{1BAE26D1-63A2-2E02-1A3C-BD48F4C56243}"/>
              </a:ext>
            </a:extLst>
          </p:cNvPr>
          <p:cNvSpPr>
            <a:spLocks noGrp="1"/>
          </p:cNvSpPr>
          <p:nvPr>
            <p:ph type="pic" sz="quarter" idx="13"/>
          </p:nvPr>
        </p:nvSpPr>
        <p:spPr/>
        <p:txBody>
          <a:bodyPr/>
          <a:lstStyle/>
          <a:p>
            <a:endParaRPr lang="en-US"/>
          </a:p>
        </p:txBody>
      </p:sp>
    </p:spTree>
    <p:extLst>
      <p:ext uri="{BB962C8B-B14F-4D97-AF65-F5344CB8AC3E}">
        <p14:creationId xmlns:p14="http://schemas.microsoft.com/office/powerpoint/2010/main" val="638736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 ChatGPT Account Types</a:t>
            </a:r>
            <a:endParaRPr lang="en-US" sz="4000" b="0" strike="noStrike" spc="-1">
              <a:solidFill>
                <a:srgbClr val="FFFFFF"/>
              </a:solidFill>
              <a:latin typeface="Calisto MT"/>
            </a:endParaRPr>
          </a:p>
        </p:txBody>
      </p:sp>
      <p:sp>
        <p:nvSpPr>
          <p:cNvPr id="95" name="TextShape 2"/>
          <p:cNvSpPr txBox="1"/>
          <p:nvPr/>
        </p:nvSpPr>
        <p:spPr>
          <a:xfrm>
            <a:off x="913680" y="1732320"/>
            <a:ext cx="10353240" cy="4058280"/>
          </a:xfrm>
          <a:prstGeom prst="rect">
            <a:avLst/>
          </a:prstGeom>
          <a:noFill/>
          <a:ln>
            <a:noFill/>
          </a:ln>
          <a:effectLst>
            <a:outerShdw>
              <a:srgbClr val="000000">
                <a:alpha val="46000"/>
              </a:srgbClr>
            </a:outerShdw>
          </a:effectLst>
        </p:spPr>
        <p:txBody>
          <a:bodyPr>
            <a:noAutofit/>
          </a:bodyPr>
          <a:lstStyle/>
          <a:p>
            <a:pPr marL="36720">
              <a:lnSpc>
                <a:spcPct val="100000"/>
              </a:lnSpc>
              <a:spcBef>
                <a:spcPts val="400"/>
              </a:spcBef>
              <a:spcAft>
                <a:spcPts val="601"/>
              </a:spcAft>
            </a:pPr>
            <a:r>
              <a:rPr lang="en-US" sz="2000" b="0" u="sng" strike="noStrike" spc="-1">
                <a:solidFill>
                  <a:srgbClr val="E3E3E3"/>
                </a:solidFill>
                <a:uFillTx/>
                <a:latin typeface="Calisto MT"/>
              </a:rPr>
              <a:t>Personal Accounts:</a:t>
            </a:r>
            <a:endParaRPr lang="en-US" sz="2000" b="0" strike="noStrike" spc="-1">
              <a:solidFill>
                <a:srgbClr val="E3E3E3"/>
              </a:solidFill>
              <a:latin typeface="Calisto MT"/>
            </a:endParaRP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Ideal for individual professionals</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Cost: $20/month</a:t>
            </a: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r>
              <a:rPr lang="en-US" sz="2000" b="0" u="sng" strike="noStrike" spc="-1">
                <a:solidFill>
                  <a:srgbClr val="E3E3E3"/>
                </a:solidFill>
                <a:uFillTx/>
                <a:latin typeface="Calisto MT"/>
              </a:rPr>
              <a:t>Corporate Accounts:</a:t>
            </a:r>
            <a:endParaRPr lang="en-US" sz="2000" b="0" strike="noStrike" spc="-1">
              <a:solidFill>
                <a:srgbClr val="E3E3E3"/>
              </a:solidFill>
              <a:latin typeface="Calisto MT"/>
            </a:endParaRP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Designed for teams, minimum of 2 seats</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Cost: $25/month per seat</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Provides enhanced collaboration tools and </a:t>
            </a:r>
          </a:p>
          <a:p>
            <a:pPr marL="37440">
              <a:lnSpc>
                <a:spcPct val="100000"/>
              </a:lnSpc>
              <a:spcBef>
                <a:spcPts val="400"/>
              </a:spcBef>
              <a:spcAft>
                <a:spcPts val="601"/>
              </a:spcAft>
            </a:pPr>
            <a:r>
              <a:rPr lang="en-US" sz="2000" b="0" strike="noStrike" spc="-1">
                <a:solidFill>
                  <a:srgbClr val="E3E3E3"/>
                </a:solidFill>
                <a:latin typeface="Calisto MT"/>
              </a:rPr>
              <a:t>  data security measures.</a:t>
            </a:r>
          </a:p>
          <a:p>
            <a:pPr>
              <a:lnSpc>
                <a:spcPct val="100000"/>
              </a:lnSpc>
              <a:spcBef>
                <a:spcPts val="400"/>
              </a:spcBef>
              <a:spcAft>
                <a:spcPts val="601"/>
              </a:spcAft>
            </a:pPr>
            <a:endParaRPr lang="en-US" sz="2000" b="0" strike="noStrike" spc="-1">
              <a:solidFill>
                <a:srgbClr val="E3E3E3"/>
              </a:solidFill>
              <a:latin typeface="Calisto MT"/>
            </a:endParaRPr>
          </a:p>
          <a:p>
            <a:pPr>
              <a:lnSpc>
                <a:spcPct val="100000"/>
              </a:lnSpc>
              <a:spcBef>
                <a:spcPts val="400"/>
              </a:spcBef>
              <a:spcAft>
                <a:spcPts val="601"/>
              </a:spcAft>
            </a:pPr>
            <a:endParaRPr lang="en-US" sz="2000" b="0" strike="noStrike" spc="-1">
              <a:solidFill>
                <a:srgbClr val="E3E3E3"/>
              </a:solidFill>
              <a:latin typeface="Calisto MT"/>
            </a:endParaRPr>
          </a:p>
        </p:txBody>
      </p:sp>
      <p:pic>
        <p:nvPicPr>
          <p:cNvPr id="96" name="Picture 3" descr="A screenshot of a message&#10;&#10;Description automatically generated"/>
          <p:cNvPicPr/>
          <p:nvPr/>
        </p:nvPicPr>
        <p:blipFill>
          <a:blip r:embed="rId3"/>
          <a:stretch/>
        </p:blipFill>
        <p:spPr>
          <a:xfrm>
            <a:off x="6094440" y="1730160"/>
            <a:ext cx="5171760" cy="1399680"/>
          </a:xfrm>
          <a:prstGeom prst="rect">
            <a:avLst/>
          </a:prstGeom>
          <a:ln>
            <a:noFill/>
          </a:ln>
        </p:spPr>
      </p:pic>
      <p:pic>
        <p:nvPicPr>
          <p:cNvPr id="97" name="Picture 4" descr="A screenshot of a chat&#10;&#10;Description automatically generated"/>
          <p:cNvPicPr/>
          <p:nvPr/>
        </p:nvPicPr>
        <p:blipFill>
          <a:blip r:embed="rId4"/>
          <a:stretch/>
        </p:blipFill>
        <p:spPr>
          <a:xfrm>
            <a:off x="6099480" y="4084920"/>
            <a:ext cx="5171760" cy="1961640"/>
          </a:xfrm>
          <a:prstGeom prst="rect">
            <a:avLst/>
          </a:prstGeom>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 ChatGPT Account Types</a:t>
            </a:r>
            <a:endParaRPr lang="en-US" sz="4000" b="0" strike="noStrike" spc="-1">
              <a:solidFill>
                <a:srgbClr val="FFFFFF"/>
              </a:solidFill>
              <a:latin typeface="Calisto MT"/>
            </a:endParaRPr>
          </a:p>
        </p:txBody>
      </p:sp>
      <p:sp>
        <p:nvSpPr>
          <p:cNvPr id="95" name="TextShape 2"/>
          <p:cNvSpPr txBox="1"/>
          <p:nvPr/>
        </p:nvSpPr>
        <p:spPr>
          <a:xfrm>
            <a:off x="913680" y="1732320"/>
            <a:ext cx="10353240" cy="4058280"/>
          </a:xfrm>
          <a:prstGeom prst="rect">
            <a:avLst/>
          </a:prstGeom>
          <a:noFill/>
          <a:ln>
            <a:noFill/>
          </a:ln>
          <a:effectLst>
            <a:outerShdw>
              <a:srgbClr val="000000">
                <a:alpha val="46000"/>
              </a:srgbClr>
            </a:outerShdw>
          </a:effectLst>
        </p:spPr>
        <p:txBody>
          <a:bodyPr>
            <a:noAutofit/>
          </a:bodyPr>
          <a:lstStyle/>
          <a:p>
            <a:pPr marL="36720">
              <a:lnSpc>
                <a:spcPct val="100000"/>
              </a:lnSpc>
              <a:spcBef>
                <a:spcPts val="400"/>
              </a:spcBef>
              <a:spcAft>
                <a:spcPts val="601"/>
              </a:spcAft>
            </a:pPr>
            <a:r>
              <a:rPr lang="en-US" sz="2000" b="0" u="sng" strike="noStrike" spc="-1">
                <a:solidFill>
                  <a:srgbClr val="E3E3E3"/>
                </a:solidFill>
                <a:uFillTx/>
                <a:latin typeface="Calisto MT"/>
              </a:rPr>
              <a:t>Personal Accounts:</a:t>
            </a:r>
            <a:endParaRPr lang="en-US" sz="2000" b="0" strike="noStrike" spc="-1">
              <a:solidFill>
                <a:srgbClr val="E3E3E3"/>
              </a:solidFill>
              <a:latin typeface="Calisto MT"/>
            </a:endParaRP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Ideal for individual professionals</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Cost: $20/month</a:t>
            </a: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r>
              <a:rPr lang="en-US" sz="2000" b="0" u="sng" strike="noStrike" spc="-1">
                <a:solidFill>
                  <a:srgbClr val="E3E3E3"/>
                </a:solidFill>
                <a:uFillTx/>
                <a:latin typeface="Calisto MT"/>
              </a:rPr>
              <a:t>Corporate Accounts:</a:t>
            </a:r>
            <a:endParaRPr lang="en-US" sz="2000" b="0" strike="noStrike" spc="-1">
              <a:solidFill>
                <a:srgbClr val="E3E3E3"/>
              </a:solidFill>
              <a:latin typeface="Calisto MT"/>
            </a:endParaRP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Designed for teams, minimum of 2 seats</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Cost: $25/month per seat</a:t>
            </a:r>
          </a:p>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E3E3E3"/>
                </a:solidFill>
                <a:latin typeface="Calisto MT"/>
              </a:rPr>
              <a:t>Provides enhanced collaboration tools and </a:t>
            </a:r>
          </a:p>
          <a:p>
            <a:pPr marL="37440">
              <a:lnSpc>
                <a:spcPct val="100000"/>
              </a:lnSpc>
              <a:spcBef>
                <a:spcPts val="400"/>
              </a:spcBef>
              <a:spcAft>
                <a:spcPts val="601"/>
              </a:spcAft>
            </a:pPr>
            <a:r>
              <a:rPr lang="en-US" sz="2000" b="0" strike="noStrike" spc="-1">
                <a:solidFill>
                  <a:srgbClr val="E3E3E3"/>
                </a:solidFill>
                <a:latin typeface="Calisto MT"/>
              </a:rPr>
              <a:t>  data security measures.</a:t>
            </a:r>
          </a:p>
          <a:p>
            <a:pPr>
              <a:lnSpc>
                <a:spcPct val="100000"/>
              </a:lnSpc>
              <a:spcBef>
                <a:spcPts val="400"/>
              </a:spcBef>
              <a:spcAft>
                <a:spcPts val="601"/>
              </a:spcAft>
            </a:pPr>
            <a:endParaRPr lang="en-US" sz="2000" b="0" strike="noStrike" spc="-1">
              <a:solidFill>
                <a:srgbClr val="E3E3E3"/>
              </a:solidFill>
              <a:latin typeface="Calisto MT"/>
            </a:endParaRPr>
          </a:p>
          <a:p>
            <a:pPr>
              <a:lnSpc>
                <a:spcPct val="100000"/>
              </a:lnSpc>
              <a:spcBef>
                <a:spcPts val="400"/>
              </a:spcBef>
              <a:spcAft>
                <a:spcPts val="601"/>
              </a:spcAft>
            </a:pPr>
            <a:endParaRPr lang="en-US" sz="2000" b="0" strike="noStrike" spc="-1">
              <a:solidFill>
                <a:srgbClr val="E3E3E3"/>
              </a:solidFill>
              <a:latin typeface="Calisto MT"/>
            </a:endParaRPr>
          </a:p>
        </p:txBody>
      </p:sp>
      <p:pic>
        <p:nvPicPr>
          <p:cNvPr id="96" name="Picture 3" descr="A screenshot of a message&#10;&#10;Description automatically generated"/>
          <p:cNvPicPr/>
          <p:nvPr/>
        </p:nvPicPr>
        <p:blipFill>
          <a:blip r:embed="rId3"/>
          <a:stretch/>
        </p:blipFill>
        <p:spPr>
          <a:xfrm>
            <a:off x="6094440" y="1730160"/>
            <a:ext cx="5171760" cy="1399680"/>
          </a:xfrm>
          <a:prstGeom prst="rect">
            <a:avLst/>
          </a:prstGeom>
          <a:ln>
            <a:noFill/>
          </a:ln>
        </p:spPr>
      </p:pic>
      <p:pic>
        <p:nvPicPr>
          <p:cNvPr id="97" name="Picture 4" descr="A screenshot of a chat&#10;&#10;Description automatically generated"/>
          <p:cNvPicPr/>
          <p:nvPr/>
        </p:nvPicPr>
        <p:blipFill>
          <a:blip r:embed="rId4"/>
          <a:stretch/>
        </p:blipFill>
        <p:spPr>
          <a:xfrm>
            <a:off x="6099480" y="4084920"/>
            <a:ext cx="5171760" cy="1961640"/>
          </a:xfrm>
          <a:prstGeom prst="rect">
            <a:avLst/>
          </a:prstGeom>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EC0F-5780-E818-1380-D06780906F04}"/>
              </a:ext>
            </a:extLst>
          </p:cNvPr>
          <p:cNvSpPr>
            <a:spLocks noGrp="1"/>
          </p:cNvSpPr>
          <p:nvPr>
            <p:ph type="title"/>
          </p:nvPr>
        </p:nvSpPr>
        <p:spPr>
          <a:xfrm>
            <a:off x="0" y="552450"/>
            <a:ext cx="9191625" cy="970450"/>
          </a:xfrm>
        </p:spPr>
        <p:txBody>
          <a:bodyPr>
            <a:normAutofit fontScale="90000"/>
          </a:bodyPr>
          <a:lstStyle/>
          <a:p>
            <a:r>
              <a:rPr lang="en-US" b="1" dirty="0">
                <a:solidFill>
                  <a:schemeClr val="bg1"/>
                </a:solidFill>
              </a:rPr>
              <a:t>From Autocomplete to Chatbots</a:t>
            </a:r>
            <a:br>
              <a:rPr lang="en-US" b="1" dirty="0">
                <a:solidFill>
                  <a:schemeClr val="bg1"/>
                </a:solidFill>
              </a:rPr>
            </a:br>
            <a:endParaRPr lang="en-US" sz="2400" b="1" i="1" dirty="0">
              <a:solidFill>
                <a:schemeClr val="bg1"/>
              </a:solidFill>
            </a:endParaRP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0" y="1275216"/>
            <a:ext cx="7439025" cy="5341893"/>
          </a:xfrm>
        </p:spPr>
        <p:txBody>
          <a:bodyPr>
            <a:normAutofit fontScale="77500" lnSpcReduction="20000"/>
          </a:bodyPr>
          <a:lstStyle/>
          <a:p>
            <a:pPr marL="0" indent="0" algn="ctr">
              <a:buNone/>
            </a:pPr>
            <a:r>
              <a:rPr lang="en-US" i="1" dirty="0">
                <a:solidFill>
                  <a:schemeClr val="bg1"/>
                </a:solidFill>
              </a:rPr>
              <a:t>Real Life Human Feedback (RLHF) to achieve alignment</a:t>
            </a:r>
          </a:p>
          <a:p>
            <a:pPr marL="0" indent="0">
              <a:buNone/>
            </a:pPr>
            <a:endParaRPr lang="en-US" i="1" dirty="0">
              <a:solidFill>
                <a:schemeClr val="bg1"/>
              </a:solidFill>
            </a:endParaRPr>
          </a:p>
          <a:p>
            <a:pPr marL="0" indent="0">
              <a:buNone/>
            </a:pPr>
            <a:r>
              <a:rPr lang="en-US" dirty="0">
                <a:solidFill>
                  <a:schemeClr val="bg1"/>
                </a:solidFill>
              </a:rPr>
              <a:t>	- Detailed Examples of Instruction Following </a:t>
            </a:r>
          </a:p>
          <a:p>
            <a:pPr marL="0" indent="0">
              <a:buNone/>
            </a:pPr>
            <a:r>
              <a:rPr lang="en-US" dirty="0">
                <a:solidFill>
                  <a:schemeClr val="bg1"/>
                </a:solidFill>
              </a:rPr>
              <a:t>       - Question-Response pairs		</a:t>
            </a:r>
          </a:p>
          <a:p>
            <a:pPr marL="0" indent="0">
              <a:buNone/>
            </a:pPr>
            <a:r>
              <a:rPr lang="en-US" dirty="0">
                <a:solidFill>
                  <a:schemeClr val="bg1"/>
                </a:solidFill>
              </a:rPr>
              <a:t>	- Explanations of reasoning steps 			</a:t>
            </a:r>
          </a:p>
          <a:p>
            <a:pPr marL="0" indent="0">
              <a:buNone/>
            </a:pPr>
            <a:r>
              <a:rPr lang="en-US" dirty="0">
                <a:solidFill>
                  <a:schemeClr val="bg1"/>
                </a:solidFill>
              </a:rPr>
              <a:t>	- Simple thumbs up/thumbs down of responses.</a:t>
            </a:r>
          </a:p>
          <a:p>
            <a:pPr marL="0" indent="0">
              <a:buNone/>
            </a:pPr>
            <a:endParaRPr lang="en-US" dirty="0">
              <a:solidFill>
                <a:schemeClr val="bg1"/>
              </a:solidFill>
            </a:endParaRPr>
          </a:p>
          <a:p>
            <a:pPr marL="0" indent="0">
              <a:buNone/>
            </a:pPr>
            <a:r>
              <a:rPr lang="en-US" dirty="0">
                <a:solidFill>
                  <a:schemeClr val="bg1"/>
                </a:solidFill>
              </a:rPr>
              <a:t>This trains the layers that gate the output and create a chatbot interface that follows instructions vs. simply being a completion model.</a:t>
            </a:r>
          </a:p>
          <a:p>
            <a:pPr marL="0" indent="0">
              <a:buNone/>
            </a:pPr>
            <a:endParaRPr lang="en-US" dirty="0">
              <a:solidFill>
                <a:schemeClr val="bg1"/>
              </a:solidFill>
            </a:endParaRPr>
          </a:p>
          <a:p>
            <a:pPr marL="0" indent="0" algn="ctr">
              <a:buNone/>
            </a:pPr>
            <a:r>
              <a:rPr lang="en-US" i="1" dirty="0">
                <a:solidFill>
                  <a:schemeClr val="bg1"/>
                </a:solidFill>
              </a:rPr>
              <a:t>“You are a helpful Assistant”       “Think Step by Step”</a:t>
            </a:r>
          </a:p>
          <a:p>
            <a:pPr marL="0" indent="0">
              <a:buNone/>
            </a:pPr>
            <a:endParaRPr lang="en-US" dirty="0">
              <a:solidFill>
                <a:schemeClr val="bg1"/>
              </a:solidFill>
            </a:endParaRPr>
          </a:p>
          <a:p>
            <a:pPr marL="0" indent="0" algn="ctr">
              <a:buNone/>
            </a:pPr>
            <a:r>
              <a:rPr lang="en-US" b="1" i="1" dirty="0">
                <a:solidFill>
                  <a:schemeClr val="bg1"/>
                </a:solidFill>
              </a:rPr>
              <a:t>The RLHF will continue until alignment improves</a:t>
            </a:r>
          </a:p>
          <a:p>
            <a:pPr marL="0" indent="0">
              <a:buNone/>
            </a:pPr>
            <a:endParaRPr lang="en-US" sz="3200" i="1" dirty="0">
              <a:solidFill>
                <a:schemeClr val="bg1"/>
              </a:solidFill>
            </a:endParaRPr>
          </a:p>
          <a:p>
            <a:pPr marL="0" indent="0">
              <a:buNone/>
            </a:pPr>
            <a:endParaRPr lang="en-US" sz="3200" i="1" dirty="0">
              <a:solidFill>
                <a:schemeClr val="bg1"/>
              </a:solidFill>
            </a:endParaRPr>
          </a:p>
        </p:txBody>
      </p:sp>
      <p:pic>
        <p:nvPicPr>
          <p:cNvPr id="18" name="Picture 17">
            <a:extLst>
              <a:ext uri="{FF2B5EF4-FFF2-40B4-BE49-F238E27FC236}">
                <a16:creationId xmlns:a16="http://schemas.microsoft.com/office/drawing/2014/main" id="{15E83626-66C2-1145-AE03-5CD4074D0A61}"/>
              </a:ext>
            </a:extLst>
          </p:cNvPr>
          <p:cNvPicPr>
            <a:picLocks noChangeAspect="1"/>
          </p:cNvPicPr>
          <p:nvPr/>
        </p:nvPicPr>
        <p:blipFill>
          <a:blip r:embed="rId2"/>
          <a:stretch>
            <a:fillRect/>
          </a:stretch>
        </p:blipFill>
        <p:spPr>
          <a:xfrm>
            <a:off x="8356824" y="1518222"/>
            <a:ext cx="3521247" cy="3821555"/>
          </a:xfrm>
          <a:prstGeom prst="rect">
            <a:avLst/>
          </a:prstGeom>
        </p:spPr>
      </p:pic>
    </p:spTree>
    <p:extLst>
      <p:ext uri="{BB962C8B-B14F-4D97-AF65-F5344CB8AC3E}">
        <p14:creationId xmlns:p14="http://schemas.microsoft.com/office/powerpoint/2010/main" val="963948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EC0F-5780-E818-1380-D06780906F04}"/>
              </a:ext>
            </a:extLst>
          </p:cNvPr>
          <p:cNvSpPr>
            <a:spLocks noGrp="1"/>
          </p:cNvSpPr>
          <p:nvPr>
            <p:ph type="title"/>
          </p:nvPr>
        </p:nvSpPr>
        <p:spPr/>
        <p:txBody>
          <a:bodyPr/>
          <a:lstStyle/>
          <a:p>
            <a:r>
              <a:rPr lang="en-US" b="1" dirty="0">
                <a:solidFill>
                  <a:schemeClr val="bg1"/>
                </a:solidFill>
              </a:rPr>
              <a:t>From Chatbots to Assistants</a:t>
            </a:r>
            <a:endParaRPr lang="en-US" sz="2400" b="1" i="1" dirty="0">
              <a:solidFill>
                <a:schemeClr val="bg1"/>
              </a:solidFill>
            </a:endParaRP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1" y="1334210"/>
            <a:ext cx="6953250" cy="5341893"/>
          </a:xfrm>
        </p:spPr>
        <p:txBody>
          <a:bodyPr>
            <a:normAutofit fontScale="92500" lnSpcReduction="20000"/>
          </a:bodyPr>
          <a:lstStyle/>
          <a:p>
            <a:pPr marL="0" indent="0">
              <a:buNone/>
            </a:pPr>
            <a:r>
              <a:rPr lang="en-US" dirty="0">
                <a:solidFill>
                  <a:schemeClr val="bg1"/>
                </a:solidFill>
              </a:rPr>
              <a:t>So you’ve trained an autocomplete model to:</a:t>
            </a:r>
          </a:p>
          <a:p>
            <a:pPr marL="0" indent="0">
              <a:buNone/>
            </a:pPr>
            <a:r>
              <a:rPr lang="en-US" dirty="0">
                <a:solidFill>
                  <a:schemeClr val="bg1"/>
                </a:solidFill>
              </a:rPr>
              <a:t>	Be Helpful</a:t>
            </a:r>
          </a:p>
          <a:p>
            <a:pPr marL="0" indent="0">
              <a:buNone/>
            </a:pPr>
            <a:r>
              <a:rPr lang="en-US" dirty="0">
                <a:solidFill>
                  <a:schemeClr val="bg1"/>
                </a:solidFill>
              </a:rPr>
              <a:t>	Follow Instructions</a:t>
            </a:r>
          </a:p>
          <a:p>
            <a:pPr marL="0" indent="0">
              <a:buNone/>
            </a:pPr>
            <a:r>
              <a:rPr lang="en-US" dirty="0">
                <a:solidFill>
                  <a:schemeClr val="bg1"/>
                </a:solidFill>
              </a:rPr>
              <a:t>	Format it’s outputs</a:t>
            </a:r>
          </a:p>
          <a:p>
            <a:pPr marL="0" indent="0">
              <a:buNone/>
            </a:pPr>
            <a:r>
              <a:rPr lang="en-US" dirty="0">
                <a:solidFill>
                  <a:schemeClr val="bg1"/>
                </a:solidFill>
              </a:rPr>
              <a:t>It has the ability for guided, system 1 level reasoning.  </a:t>
            </a:r>
          </a:p>
          <a:p>
            <a:pPr marL="0" indent="0">
              <a:buNone/>
            </a:pPr>
            <a:endParaRPr lang="en-US" dirty="0">
              <a:solidFill>
                <a:schemeClr val="bg1"/>
              </a:solidFill>
            </a:endParaRPr>
          </a:p>
          <a:p>
            <a:pPr marL="0" indent="0">
              <a:buNone/>
            </a:pPr>
            <a:r>
              <a:rPr lang="en-US" dirty="0">
                <a:solidFill>
                  <a:schemeClr val="bg1"/>
                </a:solidFill>
              </a:rPr>
              <a:t>What does it need next?  Information about you!  About the tasks you need it to complete, and access to the data you want to use.  </a:t>
            </a:r>
          </a:p>
          <a:p>
            <a:pPr marL="0" indent="0">
              <a:buNone/>
            </a:pPr>
            <a:endParaRPr lang="en-US" dirty="0">
              <a:solidFill>
                <a:schemeClr val="bg1"/>
              </a:solidFill>
            </a:endParaRPr>
          </a:p>
          <a:p>
            <a:pPr marL="0" indent="0">
              <a:buNone/>
            </a:pPr>
            <a:r>
              <a:rPr lang="en-US" dirty="0">
                <a:solidFill>
                  <a:schemeClr val="bg1"/>
                </a:solidFill>
              </a:rPr>
              <a:t>Custom Instructions and assistants such as GPT’s are a good example of the progression from Chatbots to Assistants </a:t>
            </a:r>
          </a:p>
        </p:txBody>
      </p:sp>
      <p:pic>
        <p:nvPicPr>
          <p:cNvPr id="5" name="Picture 4">
            <a:extLst>
              <a:ext uri="{FF2B5EF4-FFF2-40B4-BE49-F238E27FC236}">
                <a16:creationId xmlns:a16="http://schemas.microsoft.com/office/drawing/2014/main" id="{92153849-520F-E45E-CA35-CE2D37EE2242}"/>
              </a:ext>
            </a:extLst>
          </p:cNvPr>
          <p:cNvPicPr>
            <a:picLocks noChangeAspect="1"/>
          </p:cNvPicPr>
          <p:nvPr/>
        </p:nvPicPr>
        <p:blipFill>
          <a:blip r:embed="rId2"/>
          <a:stretch>
            <a:fillRect/>
          </a:stretch>
        </p:blipFill>
        <p:spPr>
          <a:xfrm>
            <a:off x="7867045" y="1580050"/>
            <a:ext cx="3815641" cy="4819757"/>
          </a:xfrm>
          <a:prstGeom prst="rect">
            <a:avLst/>
          </a:prstGeom>
        </p:spPr>
      </p:pic>
    </p:spTree>
    <p:extLst>
      <p:ext uri="{BB962C8B-B14F-4D97-AF65-F5344CB8AC3E}">
        <p14:creationId xmlns:p14="http://schemas.microsoft.com/office/powerpoint/2010/main" val="3123971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EC0F-5780-E818-1380-D06780906F04}"/>
              </a:ext>
            </a:extLst>
          </p:cNvPr>
          <p:cNvSpPr>
            <a:spLocks noGrp="1"/>
          </p:cNvSpPr>
          <p:nvPr>
            <p:ph type="title"/>
          </p:nvPr>
        </p:nvSpPr>
        <p:spPr/>
        <p:txBody>
          <a:bodyPr/>
          <a:lstStyle/>
          <a:p>
            <a:r>
              <a:rPr lang="en-US" b="1" dirty="0">
                <a:solidFill>
                  <a:schemeClr val="bg1"/>
                </a:solidFill>
              </a:rPr>
              <a:t>From Assistants to Agents</a:t>
            </a:r>
            <a:endParaRPr lang="en-US" sz="2400" b="1" i="1" dirty="0">
              <a:solidFill>
                <a:schemeClr val="bg1"/>
              </a:solidFill>
            </a:endParaRP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0" y="1334210"/>
            <a:ext cx="11026433" cy="5341893"/>
          </a:xfrm>
        </p:spPr>
        <p:txBody>
          <a:bodyPr>
            <a:normAutofit fontScale="92500" lnSpcReduction="20000"/>
          </a:bodyPr>
          <a:lstStyle/>
          <a:p>
            <a:pPr marL="0" indent="0">
              <a:buNone/>
            </a:pPr>
            <a:r>
              <a:rPr lang="en-US" dirty="0">
                <a:solidFill>
                  <a:schemeClr val="bg1"/>
                </a:solidFill>
              </a:rPr>
              <a:t>To enable agentic behavior, the first step is to train the model for tool usage.  In ChatGPT, this is evident from the various features provided, such as a vision model, image model, web browsing, and code interpreter.</a:t>
            </a: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pPr marL="0" indent="0">
              <a:buNone/>
            </a:pPr>
            <a:r>
              <a:rPr lang="en-US" dirty="0">
                <a:solidFill>
                  <a:schemeClr val="bg1"/>
                </a:solidFill>
              </a:rPr>
              <a:t>Much like humans, the ability to use tools allows the agency to complete complex tasks.  </a:t>
            </a:r>
          </a:p>
          <a:p>
            <a:pPr marL="0" indent="0">
              <a:buNone/>
            </a:pPr>
            <a:endParaRPr lang="en-US" dirty="0">
              <a:solidFill>
                <a:schemeClr val="bg1"/>
              </a:solidFill>
            </a:endParaRPr>
          </a:p>
          <a:p>
            <a:pPr marL="0" indent="0">
              <a:buNone/>
            </a:pPr>
            <a:r>
              <a:rPr lang="en-US" dirty="0">
                <a:solidFill>
                  <a:schemeClr val="bg1"/>
                </a:solidFill>
              </a:rPr>
              <a:t>Expect a focus on agentic behaviors in SOTA LLM platforms in 2024 </a:t>
            </a:r>
          </a:p>
        </p:txBody>
      </p:sp>
      <p:pic>
        <p:nvPicPr>
          <p:cNvPr id="7" name="Picture 6">
            <a:extLst>
              <a:ext uri="{FF2B5EF4-FFF2-40B4-BE49-F238E27FC236}">
                <a16:creationId xmlns:a16="http://schemas.microsoft.com/office/drawing/2014/main" id="{F04FD6C9-3FB4-3752-1941-20F88D12DDFC}"/>
              </a:ext>
            </a:extLst>
          </p:cNvPr>
          <p:cNvPicPr>
            <a:picLocks noChangeAspect="1"/>
          </p:cNvPicPr>
          <p:nvPr/>
        </p:nvPicPr>
        <p:blipFill>
          <a:blip r:embed="rId2"/>
          <a:stretch>
            <a:fillRect/>
          </a:stretch>
        </p:blipFill>
        <p:spPr>
          <a:xfrm>
            <a:off x="958156" y="2935189"/>
            <a:ext cx="5257800" cy="987622"/>
          </a:xfrm>
          <a:prstGeom prst="rect">
            <a:avLst/>
          </a:prstGeom>
        </p:spPr>
      </p:pic>
      <p:sp>
        <p:nvSpPr>
          <p:cNvPr id="8" name="AutoShape 2" descr="An illustration of a humanoid robot sitting at a desk, surrounded by multiple screens showing different tasks: one screen with code, another with a stock market graph, another with a weather forecast, and another with social media analytics. The robot is depicted as engaging with the screens, typing on a keyboard, and analyzing the information. The robot has a focused expression, symbolizing concentration and decision-making. The environment should look high-tech and futuristic, with a digital and interconnected vibe.">
            <a:extLst>
              <a:ext uri="{FF2B5EF4-FFF2-40B4-BE49-F238E27FC236}">
                <a16:creationId xmlns:a16="http://schemas.microsoft.com/office/drawing/2014/main" id="{905B3FAE-309E-EC95-D28E-83AE509F905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4">
            <a:extLst>
              <a:ext uri="{FF2B5EF4-FFF2-40B4-BE49-F238E27FC236}">
                <a16:creationId xmlns:a16="http://schemas.microsoft.com/office/drawing/2014/main" id="{38A08CDC-A839-41AF-1A20-C5BF6FD5BA0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a:extLst>
              <a:ext uri="{FF2B5EF4-FFF2-40B4-BE49-F238E27FC236}">
                <a16:creationId xmlns:a16="http://schemas.microsoft.com/office/drawing/2014/main" id="{5A576DAA-2145-E4FD-D1E0-FEFE5490B6CC}"/>
              </a:ext>
            </a:extLst>
          </p:cNvPr>
          <p:cNvPicPr>
            <a:picLocks noChangeAspect="1"/>
          </p:cNvPicPr>
          <p:nvPr/>
        </p:nvPicPr>
        <p:blipFill>
          <a:blip r:embed="rId3"/>
          <a:stretch>
            <a:fillRect/>
          </a:stretch>
        </p:blipFill>
        <p:spPr>
          <a:xfrm>
            <a:off x="7231261" y="2304660"/>
            <a:ext cx="4427339" cy="2552700"/>
          </a:xfrm>
          <a:prstGeom prst="rect">
            <a:avLst/>
          </a:prstGeom>
        </p:spPr>
      </p:pic>
    </p:spTree>
    <p:extLst>
      <p:ext uri="{BB962C8B-B14F-4D97-AF65-F5344CB8AC3E}">
        <p14:creationId xmlns:p14="http://schemas.microsoft.com/office/powerpoint/2010/main" val="1856957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ectangle 111">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TextShape 1"/>
          <p:cNvSpPr txBox="1"/>
          <p:nvPr/>
        </p:nvSpPr>
        <p:spPr>
          <a:xfrm>
            <a:off x="826396" y="586855"/>
            <a:ext cx="4230100"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b="0" strike="noStrike" kern="1200" spc="-1">
                <a:solidFill>
                  <a:srgbClr val="FFFFFF"/>
                </a:solidFill>
                <a:latin typeface="+mj-lt"/>
                <a:ea typeface="+mj-ea"/>
                <a:cs typeface="+mj-cs"/>
              </a:rPr>
              <a:t>Review of Popular AI Language Models</a:t>
            </a:r>
          </a:p>
        </p:txBody>
      </p:sp>
      <p:sp>
        <p:nvSpPr>
          <p:cNvPr id="114" name="TextShape 2"/>
          <p:cNvSpPr txBox="1"/>
          <p:nvPr/>
        </p:nvSpPr>
        <p:spPr>
          <a:xfrm>
            <a:off x="6503158" y="649480"/>
            <a:ext cx="4862447" cy="5546047"/>
          </a:xfrm>
          <a:prstGeom prst="rect">
            <a:avLst/>
          </a:prstGeom>
        </p:spPr>
        <p:txBody>
          <a:bodyPr vert="horz" lIns="91440" tIns="45720" rIns="91440" bIns="45720" rtlCol="0" anchor="ctr">
            <a:normAutofit/>
          </a:bodyPr>
          <a:lstStyle/>
          <a:p>
            <a:pPr marL="343080" indent="-228600">
              <a:lnSpc>
                <a:spcPct val="90000"/>
              </a:lnSpc>
              <a:spcBef>
                <a:spcPts val="400"/>
              </a:spcBef>
              <a:spcAft>
                <a:spcPts val="601"/>
              </a:spcAft>
              <a:buClr>
                <a:srgbClr val="DADADA"/>
              </a:buClr>
              <a:buSzPct val="70000"/>
              <a:buFont typeface="Arial" panose="020B0604020202020204" pitchFamily="34" charset="0"/>
              <a:buChar char="•"/>
            </a:pPr>
            <a:r>
              <a:rPr lang="en-US" sz="1300" b="1" u="sng" strike="noStrike" spc="-1" dirty="0">
                <a:uFillTx/>
              </a:rPr>
              <a:t>Main Candidates (Closed Source Commercial Platforms)</a:t>
            </a:r>
            <a:endParaRPr lang="en-US" sz="1300" b="0" strike="noStrike" spc="-1" dirty="0"/>
          </a:p>
          <a:p>
            <a:pPr marL="720000" lvl="1" indent="-228600">
              <a:lnSpc>
                <a:spcPct val="90000"/>
              </a:lnSpc>
              <a:spcBef>
                <a:spcPts val="360"/>
              </a:spcBef>
              <a:spcAft>
                <a:spcPts val="601"/>
              </a:spcAft>
              <a:buClr>
                <a:srgbClr val="DADADA"/>
              </a:buClr>
              <a:buSzPct val="70000"/>
              <a:buFont typeface="Arial" panose="020B0604020202020204" pitchFamily="34" charset="0"/>
              <a:buChar char="•"/>
            </a:pPr>
            <a:r>
              <a:rPr lang="en-US" sz="1300" b="0" strike="noStrike" spc="-1" dirty="0"/>
              <a:t>ChatGPT				</a:t>
            </a:r>
            <a:r>
              <a:rPr lang="en-US" sz="1300" b="0" u="sng" strike="noStrike" spc="-1" dirty="0">
                <a:uFillTx/>
                <a:hlinkClick r:id="rId3"/>
              </a:rPr>
              <a:t>https://chatgpt.com/</a:t>
            </a:r>
            <a:r>
              <a:rPr lang="en-US" sz="1300" b="0" strike="noStrike" spc="-1" dirty="0"/>
              <a:t> </a:t>
            </a:r>
          </a:p>
          <a:p>
            <a:pPr marL="720000" lvl="1" indent="-228600">
              <a:lnSpc>
                <a:spcPct val="90000"/>
              </a:lnSpc>
              <a:spcBef>
                <a:spcPts val="360"/>
              </a:spcBef>
              <a:spcAft>
                <a:spcPts val="601"/>
              </a:spcAft>
              <a:buClr>
                <a:srgbClr val="DADADA"/>
              </a:buClr>
              <a:buSzPct val="70000"/>
              <a:buFont typeface="Arial" panose="020B0604020202020204" pitchFamily="34" charset="0"/>
              <a:buChar char="•"/>
            </a:pPr>
            <a:r>
              <a:rPr lang="en-US" sz="1300" b="0" strike="noStrike" spc="-1" dirty="0"/>
              <a:t>Anthropic (Claude)		</a:t>
            </a:r>
            <a:r>
              <a:rPr lang="en-US" sz="1300" b="0" u="sng" strike="noStrike" spc="-1" dirty="0">
                <a:uFillTx/>
                <a:hlinkClick r:id="rId4"/>
              </a:rPr>
              <a:t>https://claude.ai/</a:t>
            </a:r>
            <a:r>
              <a:rPr lang="en-US" sz="1300" b="0" strike="noStrike" spc="-1" dirty="0"/>
              <a:t> </a:t>
            </a:r>
          </a:p>
          <a:p>
            <a:pPr marL="720000" lvl="1" indent="-228600">
              <a:lnSpc>
                <a:spcPct val="90000"/>
              </a:lnSpc>
              <a:spcBef>
                <a:spcPts val="360"/>
              </a:spcBef>
              <a:spcAft>
                <a:spcPts val="601"/>
              </a:spcAft>
              <a:buClr>
                <a:srgbClr val="DADADA"/>
              </a:buClr>
              <a:buSzPct val="70000"/>
              <a:buFont typeface="Arial" panose="020B0604020202020204" pitchFamily="34" charset="0"/>
              <a:buChar char="•"/>
            </a:pPr>
            <a:r>
              <a:rPr lang="en-US" sz="1300" b="0" strike="noStrike" spc="-1" dirty="0"/>
              <a:t>Google Gemini			</a:t>
            </a:r>
            <a:r>
              <a:rPr lang="en-US" sz="1300" b="0" u="sng" strike="noStrike" spc="-1" dirty="0">
                <a:uFillTx/>
                <a:hlinkClick r:id="rId5"/>
              </a:rPr>
              <a:t>https://aistudio.google.com/app/prompts/new_chat</a:t>
            </a:r>
            <a:r>
              <a:rPr lang="en-US" sz="1300" b="0" strike="noStrike" spc="-1" dirty="0"/>
              <a:t> </a:t>
            </a:r>
          </a:p>
          <a:p>
            <a:pPr marL="450000" indent="-228600">
              <a:lnSpc>
                <a:spcPct val="90000"/>
              </a:lnSpc>
              <a:spcBef>
                <a:spcPts val="360"/>
              </a:spcBef>
              <a:spcAft>
                <a:spcPts val="601"/>
              </a:spcAft>
              <a:buFont typeface="Arial" panose="020B0604020202020204" pitchFamily="34" charset="0"/>
              <a:buChar char="•"/>
            </a:pPr>
            <a:endParaRPr lang="en-US" sz="1300" b="0" strike="noStrike" spc="-1" dirty="0"/>
          </a:p>
          <a:p>
            <a:pPr marL="73080" indent="-228600">
              <a:lnSpc>
                <a:spcPct val="90000"/>
              </a:lnSpc>
              <a:spcBef>
                <a:spcPts val="400"/>
              </a:spcBef>
              <a:spcAft>
                <a:spcPts val="601"/>
              </a:spcAft>
              <a:buFont typeface="Arial" panose="020B0604020202020204" pitchFamily="34" charset="0"/>
              <a:buChar char="•"/>
            </a:pPr>
            <a:r>
              <a:rPr lang="en-US" sz="1300" b="1" u="sng" strike="noStrike" spc="-1" dirty="0">
                <a:uFillTx/>
              </a:rPr>
              <a:t>Other LLM-Powered Services</a:t>
            </a:r>
            <a:endParaRPr lang="en-US" sz="1300" b="0" strike="noStrike" spc="-1" dirty="0"/>
          </a:p>
          <a:p>
            <a:pPr marL="720000" lvl="1" indent="-228600">
              <a:lnSpc>
                <a:spcPct val="90000"/>
              </a:lnSpc>
              <a:spcBef>
                <a:spcPts val="360"/>
              </a:spcBef>
              <a:spcAft>
                <a:spcPts val="601"/>
              </a:spcAft>
              <a:buClr>
                <a:srgbClr val="DADADA"/>
              </a:buClr>
              <a:buSzPct val="70000"/>
              <a:buFont typeface="Arial" panose="020B0604020202020204" pitchFamily="34" charset="0"/>
              <a:buChar char="•"/>
            </a:pPr>
            <a:r>
              <a:rPr lang="en-US" sz="1300" b="0" strike="noStrike" spc="-1" dirty="0"/>
              <a:t>Perplexity (Search Engine)  	</a:t>
            </a:r>
            <a:r>
              <a:rPr lang="en-US" sz="1300" b="0" u="sng" strike="noStrike" spc="-1" dirty="0">
                <a:uFillTx/>
                <a:hlinkClick r:id="rId6"/>
              </a:rPr>
              <a:t>https://www.perplexity.ai/</a:t>
            </a:r>
            <a:r>
              <a:rPr lang="en-US" sz="1300" b="0" strike="noStrike" spc="-1" dirty="0"/>
              <a:t> </a:t>
            </a:r>
          </a:p>
          <a:p>
            <a:pPr marL="720000" lvl="1" indent="-228600">
              <a:lnSpc>
                <a:spcPct val="90000"/>
              </a:lnSpc>
              <a:spcBef>
                <a:spcPts val="360"/>
              </a:spcBef>
              <a:spcAft>
                <a:spcPts val="601"/>
              </a:spcAft>
              <a:buClr>
                <a:srgbClr val="DADADA"/>
              </a:buClr>
              <a:buSzPct val="70000"/>
              <a:buFont typeface="Arial" panose="020B0604020202020204" pitchFamily="34" charset="0"/>
              <a:buChar char="•"/>
            </a:pPr>
            <a:r>
              <a:rPr lang="en-US" sz="1300" b="0" strike="noStrike" spc="-1" dirty="0" err="1"/>
              <a:t>Huggingface</a:t>
            </a:r>
            <a:r>
              <a:rPr lang="en-US" sz="1300" b="0" strike="noStrike" spc="-1" dirty="0"/>
              <a:t> Assistant (Open Source Chat Models) 	</a:t>
            </a:r>
            <a:r>
              <a:rPr lang="en-US" sz="1300" b="0" u="sng" strike="noStrike" spc="-1" dirty="0">
                <a:uFillTx/>
                <a:hlinkClick r:id="rId7"/>
              </a:rPr>
              <a:t>https://huggingface.co/chat/</a:t>
            </a:r>
            <a:endParaRPr lang="en-US" sz="1300" b="0" strike="noStrike" spc="-1" dirty="0"/>
          </a:p>
          <a:p>
            <a:pPr marL="37080" indent="-228600">
              <a:lnSpc>
                <a:spcPct val="90000"/>
              </a:lnSpc>
              <a:spcBef>
                <a:spcPts val="400"/>
              </a:spcBef>
              <a:spcAft>
                <a:spcPts val="601"/>
              </a:spcAft>
              <a:buFont typeface="Arial" panose="020B0604020202020204" pitchFamily="34" charset="0"/>
              <a:buChar char="•"/>
            </a:pPr>
            <a:r>
              <a:rPr lang="en-US" sz="1300" b="0" strike="noStrike" spc="-1" dirty="0"/>
              <a:t>Most platforms allow *some* free access, but your conversations may be used for training!</a:t>
            </a:r>
          </a:p>
          <a:p>
            <a:pPr marL="37080" indent="-228600">
              <a:lnSpc>
                <a:spcPct val="90000"/>
              </a:lnSpc>
              <a:spcBef>
                <a:spcPts val="400"/>
              </a:spcBef>
              <a:spcAft>
                <a:spcPts val="601"/>
              </a:spcAft>
              <a:buFont typeface="Arial" panose="020B0604020202020204" pitchFamily="34" charset="0"/>
              <a:buChar char="•"/>
            </a:pPr>
            <a:endParaRPr lang="en-US" sz="1300" b="0" strike="noStrike" spc="-1" dirty="0"/>
          </a:p>
          <a:p>
            <a:pPr marL="37080" indent="-228600">
              <a:lnSpc>
                <a:spcPct val="90000"/>
              </a:lnSpc>
              <a:spcBef>
                <a:spcPts val="519"/>
              </a:spcBef>
              <a:spcAft>
                <a:spcPts val="601"/>
              </a:spcAft>
              <a:buFont typeface="Arial" panose="020B0604020202020204" pitchFamily="34" charset="0"/>
              <a:buChar char="•"/>
            </a:pPr>
            <a:r>
              <a:rPr lang="en-US" sz="1300" b="0" i="1" strike="noStrike" spc="-1" dirty="0"/>
              <a:t>Don’t enter anything in an AI that you wouldn’t put in the Google Search Box </a:t>
            </a:r>
            <a:endParaRPr lang="en-US" sz="1300" b="0" strike="noStrike" spc="-1" dirty="0"/>
          </a:p>
          <a:p>
            <a:pPr marL="37080" indent="-228600">
              <a:lnSpc>
                <a:spcPct val="90000"/>
              </a:lnSpc>
              <a:spcBef>
                <a:spcPts val="519"/>
              </a:spcBef>
              <a:spcAft>
                <a:spcPts val="601"/>
              </a:spcAft>
              <a:buFont typeface="Arial" panose="020B0604020202020204" pitchFamily="34" charset="0"/>
              <a:buChar char="•"/>
            </a:pPr>
            <a:r>
              <a:rPr lang="en-US" sz="1300" b="0" i="1" strike="noStrike" spc="-1" dirty="0"/>
              <a:t>(NO PII or Private Info!)</a:t>
            </a:r>
            <a:endParaRPr lang="en-US" sz="1300" b="0" strike="noStrike" spc="-1" dirty="0"/>
          </a:p>
          <a:p>
            <a:pPr indent="-228600">
              <a:lnSpc>
                <a:spcPct val="90000"/>
              </a:lnSpc>
              <a:spcBef>
                <a:spcPts val="400"/>
              </a:spcBef>
              <a:spcAft>
                <a:spcPts val="601"/>
              </a:spcAft>
              <a:buFont typeface="Arial" panose="020B0604020202020204" pitchFamily="34" charset="0"/>
              <a:buChar char="•"/>
            </a:pPr>
            <a:endParaRPr lang="en-US" sz="1300" b="0" strike="noStrike" spc="-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EC0F-5780-E818-1380-D06780906F04}"/>
              </a:ext>
            </a:extLst>
          </p:cNvPr>
          <p:cNvSpPr>
            <a:spLocks noGrp="1"/>
          </p:cNvSpPr>
          <p:nvPr>
            <p:ph type="title"/>
          </p:nvPr>
        </p:nvSpPr>
        <p:spPr/>
        <p:txBody>
          <a:bodyPr>
            <a:normAutofit fontScale="90000"/>
          </a:bodyPr>
          <a:lstStyle/>
          <a:p>
            <a:r>
              <a:rPr lang="en-US" b="1" dirty="0">
                <a:solidFill>
                  <a:schemeClr val="bg1"/>
                </a:solidFill>
              </a:rPr>
              <a:t>Use Cases of SOTA LLM’s in</a:t>
            </a:r>
            <a:br>
              <a:rPr lang="en-US" b="1" dirty="0">
                <a:solidFill>
                  <a:schemeClr val="bg1"/>
                </a:solidFill>
              </a:rPr>
            </a:br>
            <a:r>
              <a:rPr lang="en-US" b="1" dirty="0">
                <a:solidFill>
                  <a:schemeClr val="bg1"/>
                </a:solidFill>
              </a:rPr>
              <a:t>Water Resource Engineering</a:t>
            </a:r>
            <a:br>
              <a:rPr lang="en-US" b="1" dirty="0">
                <a:solidFill>
                  <a:schemeClr val="bg1"/>
                </a:solidFill>
              </a:rPr>
            </a:br>
            <a:endParaRPr lang="en-US" sz="2400" b="1" i="1" dirty="0">
              <a:solidFill>
                <a:schemeClr val="bg1"/>
              </a:solidFill>
            </a:endParaRP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0" y="1519881"/>
            <a:ext cx="11026433" cy="5097228"/>
          </a:xfrm>
        </p:spPr>
        <p:txBody>
          <a:bodyPr>
            <a:normAutofit/>
          </a:bodyPr>
          <a:lstStyle/>
          <a:p>
            <a:pPr marL="0" indent="0">
              <a:buNone/>
            </a:pPr>
            <a:r>
              <a:rPr lang="en-US" u="sng" dirty="0">
                <a:solidFill>
                  <a:schemeClr val="bg1"/>
                </a:solidFill>
              </a:rPr>
              <a:t>Drafting and Editing Text</a:t>
            </a:r>
          </a:p>
          <a:p>
            <a:pPr marL="0" indent="0">
              <a:buNone/>
            </a:pPr>
            <a:r>
              <a:rPr lang="en-US" dirty="0">
                <a:solidFill>
                  <a:schemeClr val="bg1"/>
                </a:solidFill>
              </a:rPr>
              <a:t>	Draft Scopes of Work</a:t>
            </a:r>
          </a:p>
          <a:p>
            <a:pPr marL="0" indent="0">
              <a:buNone/>
            </a:pPr>
            <a:r>
              <a:rPr lang="en-US" dirty="0">
                <a:solidFill>
                  <a:schemeClr val="bg1"/>
                </a:solidFill>
              </a:rPr>
              <a:t>	Draft Report Outlines</a:t>
            </a:r>
          </a:p>
          <a:p>
            <a:pPr marL="0" indent="0">
              <a:buNone/>
            </a:pPr>
            <a:r>
              <a:rPr lang="en-US" dirty="0">
                <a:solidFill>
                  <a:schemeClr val="bg1"/>
                </a:solidFill>
              </a:rPr>
              <a:t>	Providing in-context revisions</a:t>
            </a:r>
          </a:p>
          <a:p>
            <a:pPr marL="0" indent="0">
              <a:buNone/>
            </a:pPr>
            <a:endParaRPr lang="en-US" u="sng" dirty="0">
              <a:solidFill>
                <a:schemeClr val="bg1"/>
              </a:solidFill>
            </a:endParaRPr>
          </a:p>
          <a:p>
            <a:pPr marL="0" indent="0">
              <a:buNone/>
            </a:pPr>
            <a:r>
              <a:rPr lang="en-US" u="sng" dirty="0">
                <a:solidFill>
                  <a:schemeClr val="bg1"/>
                </a:solidFill>
              </a:rPr>
              <a:t>Intelligent Search Engine</a:t>
            </a:r>
          </a:p>
          <a:p>
            <a:pPr marL="0" indent="0">
              <a:buNone/>
            </a:pPr>
            <a:r>
              <a:rPr lang="en-US" dirty="0">
                <a:solidFill>
                  <a:schemeClr val="bg1"/>
                </a:solidFill>
              </a:rPr>
              <a:t>	“How can I get past this error”</a:t>
            </a:r>
          </a:p>
          <a:p>
            <a:pPr marL="0" indent="0">
              <a:buNone/>
            </a:pPr>
            <a:r>
              <a:rPr lang="en-US" dirty="0">
                <a:solidFill>
                  <a:schemeClr val="bg1"/>
                </a:solidFill>
              </a:rPr>
              <a:t>	“Write an excel formula for …”</a:t>
            </a:r>
          </a:p>
          <a:p>
            <a:pPr marL="0" indent="0">
              <a:buNone/>
            </a:pPr>
            <a:r>
              <a:rPr lang="en-US" dirty="0">
                <a:solidFill>
                  <a:schemeClr val="bg1"/>
                </a:solidFill>
              </a:rPr>
              <a:t>	</a:t>
            </a:r>
          </a:p>
        </p:txBody>
      </p:sp>
      <p:pic>
        <p:nvPicPr>
          <p:cNvPr id="5" name="Picture 4">
            <a:extLst>
              <a:ext uri="{FF2B5EF4-FFF2-40B4-BE49-F238E27FC236}">
                <a16:creationId xmlns:a16="http://schemas.microsoft.com/office/drawing/2014/main" id="{AD056087-0750-9EAA-A789-06DAED69D19B}"/>
              </a:ext>
            </a:extLst>
          </p:cNvPr>
          <p:cNvPicPr>
            <a:picLocks noChangeAspect="1"/>
          </p:cNvPicPr>
          <p:nvPr/>
        </p:nvPicPr>
        <p:blipFill>
          <a:blip r:embed="rId2"/>
          <a:stretch>
            <a:fillRect/>
          </a:stretch>
        </p:blipFill>
        <p:spPr>
          <a:xfrm>
            <a:off x="7258050" y="1689265"/>
            <a:ext cx="4426380" cy="4927844"/>
          </a:xfrm>
          <a:prstGeom prst="rect">
            <a:avLst/>
          </a:prstGeom>
        </p:spPr>
      </p:pic>
    </p:spTree>
    <p:extLst>
      <p:ext uri="{BB962C8B-B14F-4D97-AF65-F5344CB8AC3E}">
        <p14:creationId xmlns:p14="http://schemas.microsoft.com/office/powerpoint/2010/main" val="2820536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Intelligent Web Research</a:t>
            </a:r>
            <a:endParaRPr lang="en-US" sz="4000" b="0" strike="noStrike" spc="-1">
              <a:solidFill>
                <a:srgbClr val="FFFFFF"/>
              </a:solidFill>
              <a:latin typeface="Calisto MT"/>
            </a:endParaRPr>
          </a:p>
        </p:txBody>
      </p:sp>
      <p:sp>
        <p:nvSpPr>
          <p:cNvPr id="167" name="TextShape 2"/>
          <p:cNvSpPr txBox="1"/>
          <p:nvPr/>
        </p:nvSpPr>
        <p:spPr>
          <a:xfrm>
            <a:off x="913680" y="1422720"/>
            <a:ext cx="11151000" cy="5439600"/>
          </a:xfrm>
          <a:prstGeom prst="rect">
            <a:avLst/>
          </a:prstGeom>
          <a:noFill/>
          <a:ln>
            <a:noFill/>
          </a:ln>
          <a:effectLst>
            <a:outerShdw>
              <a:srgbClr val="000000">
                <a:alpha val="46000"/>
              </a:srgbClr>
            </a:outerShdw>
          </a:effectLst>
        </p:spPr>
        <p:txBody>
          <a:bodyPr>
            <a:normAutofit lnSpcReduction="10000"/>
          </a:bodyPr>
          <a:lstStyle/>
          <a:p>
            <a:pPr marL="36720">
              <a:lnSpc>
                <a:spcPct val="100000"/>
              </a:lnSpc>
              <a:spcBef>
                <a:spcPts val="400"/>
              </a:spcBef>
              <a:spcAft>
                <a:spcPts val="601"/>
              </a:spcAft>
            </a:pPr>
            <a:r>
              <a:rPr lang="en-US" sz="2000" b="0" strike="noStrike" spc="-1" dirty="0">
                <a:solidFill>
                  <a:srgbClr val="E3E3E3"/>
                </a:solidFill>
                <a:latin typeface="Calisto MT"/>
              </a:rPr>
              <a:t>Example #3 –</a:t>
            </a:r>
          </a:p>
          <a:p>
            <a:pPr marL="36720">
              <a:lnSpc>
                <a:spcPct val="100000"/>
              </a:lnSpc>
              <a:spcBef>
                <a:spcPts val="400"/>
              </a:spcBef>
              <a:spcAft>
                <a:spcPts val="601"/>
              </a:spcAft>
            </a:pPr>
            <a:r>
              <a:rPr lang="en-US" sz="2000" b="0" strike="noStrike" spc="-1" dirty="0">
                <a:solidFill>
                  <a:srgbClr val="404040"/>
                </a:solidFill>
                <a:latin typeface="Calisto MT"/>
              </a:rPr>
              <a:t>                          ChatGPT                                                                      Perplexity</a:t>
            </a:r>
            <a:endParaRPr lang="en-US" sz="2000" b="0" strike="noStrike" spc="-1" dirty="0">
              <a:solidFill>
                <a:srgbClr val="E3E3E3"/>
              </a:solidFill>
              <a:latin typeface="Calisto MT"/>
            </a:endParaRPr>
          </a:p>
          <a:p>
            <a:pPr marL="3672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endParaRPr lang="en-US" sz="2000" b="0" strike="noStrike" spc="-1" dirty="0">
              <a:solidFill>
                <a:srgbClr val="E3E3E3"/>
              </a:solidFill>
              <a:latin typeface="Calisto MT"/>
            </a:endParaRPr>
          </a:p>
          <a:p>
            <a:pPr marL="37440">
              <a:lnSpc>
                <a:spcPct val="100000"/>
              </a:lnSpc>
              <a:spcBef>
                <a:spcPts val="400"/>
              </a:spcBef>
              <a:spcAft>
                <a:spcPts val="601"/>
              </a:spcAft>
            </a:pPr>
            <a:r>
              <a:rPr lang="en-US" sz="2000" b="0" strike="noStrike" spc="-1" dirty="0">
                <a:solidFill>
                  <a:srgbClr val="404040"/>
                </a:solidFill>
                <a:latin typeface="Calisto MT"/>
              </a:rPr>
              <a:t>           </a:t>
            </a:r>
            <a:r>
              <a:rPr lang="en-US" sz="2000" b="0" strike="noStrike" spc="-1" dirty="0">
                <a:solidFill>
                  <a:srgbClr val="E3E3E3"/>
                </a:solidFill>
                <a:latin typeface="Calisto MT"/>
              </a:rPr>
              <a:t>       </a:t>
            </a:r>
            <a:r>
              <a:rPr lang="en-US" sz="2000" b="0" u="sng" strike="noStrike" spc="-1" dirty="0">
                <a:solidFill>
                  <a:srgbClr val="EEA07D"/>
                </a:solidFill>
                <a:uFillTx/>
                <a:latin typeface="Calisto MT"/>
                <a:hlinkClick r:id="rId3"/>
              </a:rPr>
              <a:t>URL for Example</a:t>
            </a:r>
            <a:r>
              <a:rPr lang="en-US" sz="2000" b="0" strike="noStrike" spc="-1" dirty="0">
                <a:solidFill>
                  <a:srgbClr val="E3E3E3"/>
                </a:solidFill>
                <a:latin typeface="Calisto MT"/>
              </a:rPr>
              <a:t>                                                         </a:t>
            </a:r>
            <a:r>
              <a:rPr lang="en-US" sz="2000" b="0" u="sng" strike="noStrike" spc="-1" dirty="0">
                <a:solidFill>
                  <a:srgbClr val="EEA07D"/>
                </a:solidFill>
                <a:uFillTx/>
                <a:latin typeface="Calisto MT"/>
                <a:hlinkClick r:id="rId4"/>
              </a:rPr>
              <a:t>URL for Example</a:t>
            </a:r>
            <a:endParaRPr lang="en-US" sz="2000" b="0" strike="noStrike" spc="-1" dirty="0">
              <a:solidFill>
                <a:srgbClr val="E3E3E3"/>
              </a:solidFill>
              <a:latin typeface="Calisto M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extShape 1"/>
          <p:cNvSpPr txBox="1"/>
          <p:nvPr/>
        </p:nvSpPr>
        <p:spPr>
          <a:xfrm>
            <a:off x="913680" y="1450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Retrieval (RAG) vs Long Context Windows</a:t>
            </a:r>
            <a:endParaRPr lang="en-US" sz="4000" b="0" strike="noStrike" spc="-1">
              <a:solidFill>
                <a:srgbClr val="FFFFFF"/>
              </a:solidFill>
              <a:latin typeface="Calisto MT"/>
            </a:endParaRPr>
          </a:p>
        </p:txBody>
      </p:sp>
      <p:sp>
        <p:nvSpPr>
          <p:cNvPr id="204" name="TextShape 2"/>
          <p:cNvSpPr txBox="1"/>
          <p:nvPr/>
        </p:nvSpPr>
        <p:spPr>
          <a:xfrm>
            <a:off x="913680" y="1124280"/>
            <a:ext cx="10649520" cy="2800080"/>
          </a:xfrm>
          <a:prstGeom prst="rect">
            <a:avLst/>
          </a:prstGeom>
          <a:noFill/>
          <a:ln>
            <a:noFill/>
          </a:ln>
          <a:effectLst>
            <a:outerShdw>
              <a:srgbClr val="000000">
                <a:alpha val="46000"/>
              </a:srgbClr>
            </a:outerShdw>
          </a:effectLst>
        </p:spPr>
        <p:txBody>
          <a:bodyPr>
            <a:normAutofit/>
          </a:bodyPr>
          <a:lstStyle/>
          <a:p>
            <a:pPr marL="36720">
              <a:lnSpc>
                <a:spcPct val="100000"/>
              </a:lnSpc>
              <a:spcBef>
                <a:spcPts val="400"/>
              </a:spcBef>
              <a:spcAft>
                <a:spcPts val="601"/>
              </a:spcAft>
            </a:pPr>
            <a:r>
              <a:rPr lang="en-US" sz="2000" b="0" strike="noStrike" spc="-1">
                <a:solidFill>
                  <a:srgbClr val="E3E3E3"/>
                </a:solidFill>
                <a:latin typeface="Calisto MT"/>
              </a:rPr>
              <a:t>Tasks involving Large Documents are best handled with a model with a large context window.  </a:t>
            </a:r>
          </a:p>
          <a:p>
            <a:pPr marL="414000">
              <a:lnSpc>
                <a:spcPct val="100000"/>
              </a:lnSpc>
              <a:spcBef>
                <a:spcPts val="360"/>
              </a:spcBef>
              <a:spcAft>
                <a:spcPts val="601"/>
              </a:spcAft>
            </a:pPr>
            <a:r>
              <a:rPr lang="en-US" sz="1800" b="0" strike="noStrike" spc="-1">
                <a:solidFill>
                  <a:srgbClr val="404040"/>
                </a:solidFill>
                <a:latin typeface="Calisto MT"/>
              </a:rPr>
              <a:t>                                          Drag/Drop into Gemini (or Claude)</a:t>
            </a:r>
            <a:endParaRPr lang="en-US" sz="1800" b="0" strike="noStrike" spc="-1">
              <a:solidFill>
                <a:srgbClr val="E3E3E3"/>
              </a:solidFill>
              <a:latin typeface="Calisto MT"/>
            </a:endParaRPr>
          </a:p>
          <a:p>
            <a:pPr marL="36720">
              <a:lnSpc>
                <a:spcPct val="100000"/>
              </a:lnSpc>
              <a:spcBef>
                <a:spcPts val="400"/>
              </a:spcBef>
              <a:spcAft>
                <a:spcPts val="601"/>
              </a:spcAft>
            </a:pPr>
            <a:endParaRPr lang="en-US" sz="1800" b="0" strike="noStrike" spc="-1">
              <a:solidFill>
                <a:srgbClr val="E3E3E3"/>
              </a:solidFill>
              <a:latin typeface="Calisto MT"/>
            </a:endParaRPr>
          </a:p>
          <a:p>
            <a:pPr marL="36720">
              <a:lnSpc>
                <a:spcPct val="100000"/>
              </a:lnSpc>
              <a:spcBef>
                <a:spcPts val="400"/>
              </a:spcBef>
              <a:spcAft>
                <a:spcPts val="601"/>
              </a:spcAft>
            </a:pPr>
            <a:endParaRPr lang="en-US" sz="1800" b="0" strike="noStrike" spc="-1">
              <a:solidFill>
                <a:srgbClr val="E3E3E3"/>
              </a:solidFill>
              <a:latin typeface="Calisto MT"/>
            </a:endParaRPr>
          </a:p>
          <a:p>
            <a:pPr marL="36720">
              <a:lnSpc>
                <a:spcPct val="100000"/>
              </a:lnSpc>
              <a:spcBef>
                <a:spcPts val="400"/>
              </a:spcBef>
              <a:spcAft>
                <a:spcPts val="601"/>
              </a:spcAft>
            </a:pPr>
            <a:r>
              <a:rPr lang="en-US" sz="2000" b="0" strike="noStrike" spc="-1">
                <a:solidFill>
                  <a:srgbClr val="404040"/>
                </a:solidFill>
                <a:latin typeface="Calisto MT"/>
              </a:rPr>
              <a:t>                 </a:t>
            </a:r>
            <a:endParaRPr lang="en-US" sz="2000" b="0" strike="noStrike" spc="-1">
              <a:solidFill>
                <a:srgbClr val="E3E3E3"/>
              </a:solidFill>
              <a:latin typeface="Calisto MT"/>
            </a:endParaRPr>
          </a:p>
        </p:txBody>
      </p:sp>
      <p:pic>
        <p:nvPicPr>
          <p:cNvPr id="205" name="Picture 5" descr="A screenshot of a computer&#10;&#10;Description automatically generated"/>
          <p:cNvPicPr/>
          <p:nvPr/>
        </p:nvPicPr>
        <p:blipFill>
          <a:blip r:embed="rId3"/>
          <a:stretch/>
        </p:blipFill>
        <p:spPr>
          <a:xfrm>
            <a:off x="2822040" y="2037240"/>
            <a:ext cx="5702400" cy="4430880"/>
          </a:xfrm>
          <a:prstGeom prst="rect">
            <a:avLst/>
          </a:prstGeom>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Retrieval (RAG) vs Long Context Windows</a:t>
            </a:r>
            <a:endParaRPr lang="en-US" sz="4000" b="0" strike="noStrike" spc="-1">
              <a:solidFill>
                <a:srgbClr val="FFFFFF"/>
              </a:solidFill>
              <a:latin typeface="Calisto MT"/>
            </a:endParaRPr>
          </a:p>
        </p:txBody>
      </p:sp>
      <p:sp>
        <p:nvSpPr>
          <p:cNvPr id="207" name="TextShape 2"/>
          <p:cNvSpPr txBox="1"/>
          <p:nvPr/>
        </p:nvSpPr>
        <p:spPr>
          <a:xfrm>
            <a:off x="913680" y="1588680"/>
            <a:ext cx="11276640" cy="2798640"/>
          </a:xfrm>
          <a:prstGeom prst="rect">
            <a:avLst/>
          </a:prstGeom>
          <a:noFill/>
          <a:ln>
            <a:noFill/>
          </a:ln>
          <a:effectLst>
            <a:outerShdw>
              <a:srgbClr val="000000">
                <a:alpha val="46000"/>
              </a:srgbClr>
            </a:outerShdw>
          </a:effectLst>
        </p:spPr>
        <p:txBody>
          <a:bodyPr>
            <a:normAutofit/>
          </a:bodyPr>
          <a:lstStyle/>
          <a:p>
            <a:pPr marL="36720">
              <a:lnSpc>
                <a:spcPct val="100000"/>
              </a:lnSpc>
              <a:spcBef>
                <a:spcPts val="400"/>
              </a:spcBef>
              <a:spcAft>
                <a:spcPts val="601"/>
              </a:spcAft>
            </a:pPr>
            <a:r>
              <a:rPr lang="en-US" sz="2000" b="0" strike="noStrike" spc="-1">
                <a:solidFill>
                  <a:srgbClr val="E3E3E3"/>
                </a:solidFill>
                <a:latin typeface="Calisto MT"/>
              </a:rPr>
              <a:t>Tasks involving Large Documents are best handled with a model with a large context window.  </a:t>
            </a:r>
          </a:p>
          <a:p>
            <a:pPr marL="36720">
              <a:lnSpc>
                <a:spcPct val="100000"/>
              </a:lnSpc>
              <a:spcBef>
                <a:spcPts val="400"/>
              </a:spcBef>
              <a:spcAft>
                <a:spcPts val="601"/>
              </a:spcAft>
            </a:pPr>
            <a:r>
              <a:rPr lang="en-US" sz="2000" b="0" strike="noStrike" spc="-1">
                <a:solidFill>
                  <a:srgbClr val="404040"/>
                </a:solidFill>
                <a:latin typeface="Calisto MT"/>
              </a:rPr>
              <a:t>Step 1: Count Tokens and Convert to TXT         Step 2: Drag/Drop into </a:t>
            </a:r>
            <a:r>
              <a:rPr lang="en-US" sz="2000" b="0" u="sng" strike="noStrike" spc="-1">
                <a:solidFill>
                  <a:srgbClr val="EEA07D"/>
                </a:solidFill>
                <a:uFillTx/>
                <a:latin typeface="Calisto MT"/>
                <a:hlinkClick r:id="rId3"/>
              </a:rPr>
              <a:t>Gemini</a:t>
            </a:r>
            <a:r>
              <a:rPr lang="en-US" sz="2000" b="0" strike="noStrike" spc="-1">
                <a:solidFill>
                  <a:srgbClr val="404040"/>
                </a:solidFill>
                <a:latin typeface="Calisto MT"/>
              </a:rPr>
              <a:t> or Claude</a:t>
            </a: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r>
              <a:rPr lang="en-US" sz="2000" b="0" strike="noStrike" spc="-1">
                <a:solidFill>
                  <a:srgbClr val="404040"/>
                </a:solidFill>
                <a:latin typeface="Calisto MT"/>
              </a:rPr>
              <a:t>                        </a:t>
            </a:r>
            <a:r>
              <a:rPr lang="en-US" sz="2000" b="0" u="sng" strike="noStrike" spc="-1">
                <a:solidFill>
                  <a:srgbClr val="EEA07D"/>
                </a:solidFill>
                <a:uFillTx/>
                <a:latin typeface="Calisto MT"/>
                <a:hlinkClick r:id="rId4"/>
              </a:rPr>
              <a:t>GPT+ Link</a:t>
            </a:r>
            <a:r>
              <a:rPr lang="en-US" sz="2000" b="0" strike="noStrike" spc="-1">
                <a:solidFill>
                  <a:srgbClr val="404040"/>
                </a:solidFill>
                <a:latin typeface="Calisto MT"/>
              </a:rPr>
              <a:t>                                             </a:t>
            </a:r>
            <a:r>
              <a:rPr lang="en-US" sz="2000" b="0" u="sng" strike="noStrike" spc="-1">
                <a:solidFill>
                  <a:srgbClr val="EEA07D"/>
                </a:solidFill>
                <a:uFillTx/>
                <a:latin typeface="Calisto MT"/>
                <a:hlinkClick r:id="rId5"/>
              </a:rPr>
              <a:t>Gemini Link</a:t>
            </a:r>
            <a:r>
              <a:rPr lang="en-US" sz="2000" b="0" strike="noStrike" spc="-1">
                <a:solidFill>
                  <a:srgbClr val="404040"/>
                </a:solidFill>
                <a:latin typeface="Calisto MT"/>
              </a:rPr>
              <a:t>               (Linking not supported)</a:t>
            </a:r>
            <a:endParaRPr lang="en-US" sz="2000" b="0" strike="noStrike" spc="-1">
              <a:solidFill>
                <a:srgbClr val="E3E3E3"/>
              </a:solidFill>
              <a:latin typeface="Calisto MT"/>
            </a:endParaRPr>
          </a:p>
        </p:txBody>
      </p:sp>
      <p:sp>
        <p:nvSpPr>
          <p:cNvPr id="208" name="CustomShape 3"/>
          <p:cNvSpPr/>
          <p:nvPr/>
        </p:nvSpPr>
        <p:spPr>
          <a:xfrm>
            <a:off x="913680" y="4243680"/>
            <a:ext cx="11014920" cy="2513160"/>
          </a:xfrm>
          <a:prstGeom prst="rect">
            <a:avLst/>
          </a:prstGeom>
          <a:noFill/>
          <a:ln>
            <a:noFill/>
          </a:ln>
          <a:effectLst>
            <a:outerShdw blurRad="25400">
              <a:srgbClr val="000000">
                <a:alpha val="46000"/>
              </a:srgbClr>
            </a:outerShdw>
          </a:effectLst>
        </p:spPr>
        <p:style>
          <a:lnRef idx="0">
            <a:scrgbClr r="0" g="0" b="0"/>
          </a:lnRef>
          <a:fillRef idx="0">
            <a:scrgbClr r="0" g="0" b="0"/>
          </a:fillRef>
          <a:effectRef idx="0">
            <a:scrgbClr r="0" g="0" b="0"/>
          </a:effectRef>
          <a:fontRef idx="minor"/>
        </p:style>
        <p:txBody>
          <a:bodyPr>
            <a:normAutofit fontScale="95000" lnSpcReduction="10000"/>
          </a:bodyPr>
          <a:lstStyle/>
          <a:p>
            <a:pPr marL="36720">
              <a:lnSpc>
                <a:spcPct val="100000"/>
              </a:lnSpc>
              <a:spcBef>
                <a:spcPts val="400"/>
              </a:spcBef>
              <a:spcAft>
                <a:spcPts val="601"/>
              </a:spcAft>
            </a:pPr>
            <a:r>
              <a:rPr lang="en-US" sz="2000" b="0" u="sng" strike="noStrike" spc="-1">
                <a:solidFill>
                  <a:srgbClr val="E3E3E3"/>
                </a:solidFill>
                <a:uFillTx/>
                <a:latin typeface="Calisto MT"/>
              </a:rPr>
              <a:t>Explanation</a:t>
            </a:r>
            <a:r>
              <a:rPr lang="en-US" sz="2000" b="0" strike="noStrike" spc="-1">
                <a:solidFill>
                  <a:srgbClr val="E3E3E3"/>
                </a:solidFill>
                <a:latin typeface="Calisto MT"/>
              </a:rPr>
              <a:t>: Providing context as a file to ChatGPT for Retrieval will only share at most 8-16k of chunked context per query, with a 50% overlap between chunks.  For the </a:t>
            </a:r>
            <a:r>
              <a:rPr lang="en-US" sz="2000" b="0" u="sng" strike="noStrike" spc="-1">
                <a:solidFill>
                  <a:srgbClr val="EEA07D"/>
                </a:solidFill>
                <a:uFillTx/>
                <a:latin typeface="Calisto MT"/>
                <a:hlinkClick r:id="rId6"/>
              </a:rPr>
              <a:t>example chat above</a:t>
            </a:r>
            <a:r>
              <a:rPr lang="en-US" sz="2000" b="0" strike="noStrike" spc="-1">
                <a:solidFill>
                  <a:srgbClr val="E3E3E3"/>
                </a:solidFill>
                <a:latin typeface="Calisto MT"/>
              </a:rPr>
              <a:t>, the total context was approx. 90k tokens.  </a:t>
            </a:r>
            <a:endParaRPr lang="en-US" sz="2000" b="0" strike="noStrike" spc="-1">
              <a:latin typeface="Arial"/>
            </a:endParaRPr>
          </a:p>
          <a:p>
            <a:pPr marL="379800" indent="-342720">
              <a:lnSpc>
                <a:spcPct val="100000"/>
              </a:lnSpc>
              <a:spcBef>
                <a:spcPts val="400"/>
              </a:spcBef>
              <a:spcAft>
                <a:spcPts val="601"/>
              </a:spcAft>
              <a:buClr>
                <a:srgbClr val="DADADA"/>
              </a:buClr>
              <a:buSzPct val="70000"/>
              <a:buFont typeface="Wingdings 2" charset="2"/>
              <a:buChar char=""/>
            </a:pPr>
            <a:r>
              <a:rPr lang="en-US" sz="2000" b="0" strike="noStrike" spc="-1">
                <a:solidFill>
                  <a:srgbClr val="404040"/>
                </a:solidFill>
                <a:latin typeface="Calisto MT"/>
              </a:rPr>
              <a:t>Claude and Gemini do not have Retrieval/RAG and place the entire document in the context window.</a:t>
            </a:r>
            <a:endParaRPr lang="en-US" sz="2000" b="0" strike="noStrike" spc="-1">
              <a:latin typeface="Arial"/>
            </a:endParaRPr>
          </a:p>
          <a:p>
            <a:pPr marL="380520" indent="-342720">
              <a:lnSpc>
                <a:spcPct val="100000"/>
              </a:lnSpc>
              <a:spcBef>
                <a:spcPts val="420"/>
              </a:spcBef>
              <a:spcAft>
                <a:spcPts val="601"/>
              </a:spcAft>
              <a:buClr>
                <a:srgbClr val="DADADA"/>
              </a:buClr>
              <a:buSzPct val="70000"/>
              <a:buFont typeface="Wingdings 2" charset="2"/>
              <a:buChar char=""/>
            </a:pPr>
            <a:r>
              <a:rPr lang="en-US" sz="2100" b="0" strike="noStrike" spc="-1">
                <a:solidFill>
                  <a:srgbClr val="404040"/>
                </a:solidFill>
                <a:latin typeface="Calisto MT"/>
              </a:rPr>
              <a:t>Placing the entire document in the context window generally provides better coherence.  </a:t>
            </a:r>
            <a:endParaRPr lang="en-US" sz="2100" b="0" strike="noStrike" spc="-1">
              <a:latin typeface="Arial"/>
            </a:endParaRPr>
          </a:p>
          <a:p>
            <a:pPr marL="379800" indent="-342720">
              <a:lnSpc>
                <a:spcPct val="100000"/>
              </a:lnSpc>
              <a:spcBef>
                <a:spcPts val="400"/>
              </a:spcBef>
              <a:spcAft>
                <a:spcPts val="601"/>
              </a:spcAft>
              <a:buClr>
                <a:srgbClr val="DADADA"/>
              </a:buClr>
              <a:buSzPct val="70000"/>
              <a:buFont typeface="Wingdings 2" charset="2"/>
              <a:buChar char=""/>
            </a:pPr>
            <a:r>
              <a:rPr lang="en-US" sz="2000" b="0" strike="noStrike" spc="-1">
                <a:solidFill>
                  <a:srgbClr val="404040"/>
                </a:solidFill>
                <a:latin typeface="Calisto MT"/>
              </a:rPr>
              <a:t>Therefore, ChatGPT+ document uploads </a:t>
            </a:r>
            <a:r>
              <a:rPr lang="en-US" sz="2000" b="1" strike="noStrike" spc="-1">
                <a:solidFill>
                  <a:srgbClr val="404040"/>
                </a:solidFill>
                <a:latin typeface="Calisto MT"/>
              </a:rPr>
              <a:t>should only be used for relatively sparse search operations</a:t>
            </a:r>
            <a:r>
              <a:rPr lang="en-US" sz="2000" b="0" strike="noStrike" spc="-1">
                <a:solidFill>
                  <a:srgbClr val="404040"/>
                </a:solidFill>
                <a:latin typeface="Calisto MT"/>
              </a:rPr>
              <a:t> where documents exceed 200k/1.5M available context windows.  </a:t>
            </a:r>
            <a:endParaRPr lang="en-US" sz="2000" b="0" strike="noStrike" spc="-1">
              <a:latin typeface="Arial"/>
            </a:endParaRPr>
          </a:p>
        </p:txBody>
      </p:sp>
      <p:pic>
        <p:nvPicPr>
          <p:cNvPr id="209" name="Picture 5" descr="A screenshot of a computer&#10;&#10;Description automatically generated"/>
          <p:cNvPicPr/>
          <p:nvPr/>
        </p:nvPicPr>
        <p:blipFill>
          <a:blip r:embed="rId7"/>
          <a:stretch/>
        </p:blipFill>
        <p:spPr>
          <a:xfrm>
            <a:off x="6550200" y="2536200"/>
            <a:ext cx="1770480" cy="1309320"/>
          </a:xfrm>
          <a:prstGeom prst="rect">
            <a:avLst/>
          </a:prstGeom>
          <a:ln>
            <a:noFill/>
          </a:ln>
        </p:spPr>
      </p:pic>
      <p:pic>
        <p:nvPicPr>
          <p:cNvPr id="210" name="Picture 6" descr="A screenshot of a computer&#10;&#10;Description automatically generated"/>
          <p:cNvPicPr/>
          <p:nvPr/>
        </p:nvPicPr>
        <p:blipFill>
          <a:blip r:embed="rId8"/>
          <a:stretch/>
        </p:blipFill>
        <p:spPr>
          <a:xfrm>
            <a:off x="9798840" y="2452680"/>
            <a:ext cx="1166400" cy="1392840"/>
          </a:xfrm>
          <a:prstGeom prst="rect">
            <a:avLst/>
          </a:prstGeom>
          <a:ln>
            <a:noFill/>
          </a:ln>
        </p:spPr>
      </p:pic>
      <p:pic>
        <p:nvPicPr>
          <p:cNvPr id="211" name="Picture 4" descr="A screenshot of a computer&#10;&#10;Description automatically generated"/>
          <p:cNvPicPr/>
          <p:nvPr/>
        </p:nvPicPr>
        <p:blipFill>
          <a:blip r:embed="rId9"/>
          <a:srcRect l="113" t="-191" r="-327" b="941"/>
          <a:stretch/>
        </p:blipFill>
        <p:spPr>
          <a:xfrm>
            <a:off x="2152080" y="2452680"/>
            <a:ext cx="2080800" cy="1387800"/>
          </a:xfrm>
          <a:prstGeom prst="rect">
            <a:avLst/>
          </a:prstGeom>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EC0F-5780-E818-1380-D06780906F04}"/>
              </a:ext>
            </a:extLst>
          </p:cNvPr>
          <p:cNvSpPr>
            <a:spLocks noGrp="1"/>
          </p:cNvSpPr>
          <p:nvPr>
            <p:ph type="title"/>
          </p:nvPr>
        </p:nvSpPr>
        <p:spPr>
          <a:xfrm>
            <a:off x="698241" y="222310"/>
            <a:ext cx="10515600" cy="1325563"/>
          </a:xfrm>
        </p:spPr>
        <p:txBody>
          <a:bodyPr>
            <a:normAutofit/>
          </a:bodyPr>
          <a:lstStyle/>
          <a:p>
            <a:r>
              <a:rPr lang="en-US" b="1" dirty="0">
                <a:solidFill>
                  <a:schemeClr val="bg1"/>
                </a:solidFill>
              </a:rPr>
              <a:t>Use Cases</a:t>
            </a:r>
            <a:br>
              <a:rPr lang="en-US" b="1" dirty="0">
                <a:solidFill>
                  <a:schemeClr val="bg1"/>
                </a:solidFill>
              </a:rPr>
            </a:br>
            <a:endParaRPr lang="en-US" sz="2400" b="1" i="1" dirty="0">
              <a:solidFill>
                <a:schemeClr val="bg1"/>
              </a:solidFill>
            </a:endParaRP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0" y="1088314"/>
            <a:ext cx="11026433" cy="5097228"/>
          </a:xfrm>
        </p:spPr>
        <p:txBody>
          <a:bodyPr>
            <a:normAutofit/>
          </a:bodyPr>
          <a:lstStyle/>
          <a:p>
            <a:pPr marL="0" indent="0">
              <a:buNone/>
            </a:pPr>
            <a:r>
              <a:rPr lang="en-US" sz="3200" i="1" u="sng" dirty="0">
                <a:solidFill>
                  <a:schemeClr val="bg1"/>
                </a:solidFill>
              </a:rPr>
              <a:t>AI-Powered Search</a:t>
            </a:r>
          </a:p>
          <a:p>
            <a:pPr marL="0" indent="0">
              <a:buNone/>
            </a:pPr>
            <a:r>
              <a:rPr lang="en-US" sz="3200" dirty="0">
                <a:solidFill>
                  <a:schemeClr val="bg1"/>
                </a:solidFill>
              </a:rPr>
              <a:t>Summarization</a:t>
            </a:r>
          </a:p>
          <a:p>
            <a:pPr marL="0" indent="0">
              <a:buNone/>
            </a:pPr>
            <a:r>
              <a:rPr lang="en-US" sz="3200" dirty="0">
                <a:solidFill>
                  <a:schemeClr val="bg1"/>
                </a:solidFill>
              </a:rPr>
              <a:t>Intelligent Querying</a:t>
            </a:r>
          </a:p>
          <a:p>
            <a:pPr marL="0" indent="0">
              <a:buNone/>
            </a:pPr>
            <a:r>
              <a:rPr lang="en-US" sz="3200" dirty="0">
                <a:solidFill>
                  <a:schemeClr val="bg1"/>
                </a:solidFill>
              </a:rPr>
              <a:t>Context Extraction</a:t>
            </a:r>
          </a:p>
          <a:p>
            <a:pPr marL="0" indent="0">
              <a:buNone/>
            </a:pPr>
            <a:r>
              <a:rPr lang="en-US" sz="3200" dirty="0">
                <a:solidFill>
                  <a:schemeClr val="bg1"/>
                </a:solidFill>
              </a:rPr>
              <a:t>References</a:t>
            </a:r>
          </a:p>
          <a:p>
            <a:pPr marL="0" indent="0">
              <a:buNone/>
            </a:pPr>
            <a:r>
              <a:rPr lang="en-US" sz="3200" dirty="0">
                <a:solidFill>
                  <a:schemeClr val="bg1"/>
                </a:solidFill>
              </a:rPr>
              <a:t>Sources and Links</a:t>
            </a:r>
          </a:p>
          <a:p>
            <a:pPr marL="0" indent="0">
              <a:buNone/>
            </a:pPr>
            <a:endParaRPr lang="en-US" sz="3200" i="1" u="sng" dirty="0">
              <a:solidFill>
                <a:schemeClr val="bg1"/>
              </a:solidFill>
            </a:endParaRPr>
          </a:p>
          <a:p>
            <a:pPr marL="0" indent="0">
              <a:buNone/>
            </a:pPr>
            <a:r>
              <a:rPr lang="en-US" sz="3200" dirty="0">
                <a:solidFill>
                  <a:schemeClr val="bg1"/>
                </a:solidFill>
              </a:rPr>
              <a:t>Best in Class: </a:t>
            </a:r>
            <a:r>
              <a:rPr lang="en-US" sz="3200" u="sng" dirty="0">
                <a:solidFill>
                  <a:schemeClr val="bg1"/>
                </a:solidFill>
              </a:rPr>
              <a:t>Perplexity.ai </a:t>
            </a:r>
          </a:p>
        </p:txBody>
      </p:sp>
      <p:pic>
        <p:nvPicPr>
          <p:cNvPr id="29" name="Picture 28">
            <a:extLst>
              <a:ext uri="{FF2B5EF4-FFF2-40B4-BE49-F238E27FC236}">
                <a16:creationId xmlns:a16="http://schemas.microsoft.com/office/drawing/2014/main" id="{BD342BBD-0C60-48E8-B36F-E7CBFB11505E}"/>
              </a:ext>
            </a:extLst>
          </p:cNvPr>
          <p:cNvPicPr>
            <a:picLocks noChangeAspect="1"/>
          </p:cNvPicPr>
          <p:nvPr/>
        </p:nvPicPr>
        <p:blipFill>
          <a:blip r:embed="rId2"/>
          <a:stretch>
            <a:fillRect/>
          </a:stretch>
        </p:blipFill>
        <p:spPr>
          <a:xfrm>
            <a:off x="7753883" y="1321510"/>
            <a:ext cx="3240021" cy="43382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1" name="Picture 30" descr="A qr code with a white background&#10;&#10;Description automatically generated">
            <a:extLst>
              <a:ext uri="{FF2B5EF4-FFF2-40B4-BE49-F238E27FC236}">
                <a16:creationId xmlns:a16="http://schemas.microsoft.com/office/drawing/2014/main" id="{00A14803-9FD0-F41B-5511-13FCC7BDAE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5146" y="5177259"/>
            <a:ext cx="1029799" cy="1029799"/>
          </a:xfrm>
          <a:prstGeom prst="rect">
            <a:avLst/>
          </a:prstGeom>
        </p:spPr>
      </p:pic>
    </p:spTree>
    <p:extLst>
      <p:ext uri="{BB962C8B-B14F-4D97-AF65-F5344CB8AC3E}">
        <p14:creationId xmlns:p14="http://schemas.microsoft.com/office/powerpoint/2010/main" val="18411571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Output image">
            <a:extLst>
              <a:ext uri="{FF2B5EF4-FFF2-40B4-BE49-F238E27FC236}">
                <a16:creationId xmlns:a16="http://schemas.microsoft.com/office/drawing/2014/main" id="{1135D73C-31CF-8746-5474-7F1BDDB04EA2}"/>
              </a:ext>
            </a:extLst>
          </p:cNvPr>
          <p:cNvPicPr>
            <a:picLocks noChangeAspect="1" noChangeArrowheads="1"/>
          </p:cNvPicPr>
          <p:nvPr/>
        </p:nvPicPr>
        <p:blipFill rotWithShape="1">
          <a:blip r:embed="rId2">
            <a:alphaModFix amt="18000"/>
            <a:extLst>
              <a:ext uri="{BEBA8EAE-BF5A-486C-A8C5-ECC9F3942E4B}">
                <a14:imgProps xmlns:a14="http://schemas.microsoft.com/office/drawing/2010/main">
                  <a14:imgLayer r:embed="rId3">
                    <a14:imgEffect>
                      <a14:artisticLightScreen trans="100000"/>
                    </a14:imgEffect>
                  </a14:imgLayer>
                </a14:imgProps>
              </a:ext>
              <a:ext uri="{28A0092B-C50C-407E-A947-70E740481C1C}">
                <a14:useLocalDpi xmlns:a14="http://schemas.microsoft.com/office/drawing/2010/main" val="0"/>
              </a:ext>
            </a:extLst>
          </a:blip>
          <a:srcRect b="-27812"/>
          <a:stretch/>
        </p:blipFill>
        <p:spPr bwMode="auto">
          <a:xfrm>
            <a:off x="0" y="-1"/>
            <a:ext cx="12192000" cy="876530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9635D90-7561-2490-76F1-DDC93451762F}"/>
              </a:ext>
            </a:extLst>
          </p:cNvPr>
          <p:cNvPicPr>
            <a:picLocks noChangeAspect="1"/>
          </p:cNvPicPr>
          <p:nvPr/>
        </p:nvPicPr>
        <p:blipFill rotWithShape="1">
          <a:blip r:embed="rId4"/>
          <a:srcRect b="58523"/>
          <a:stretch/>
        </p:blipFill>
        <p:spPr>
          <a:xfrm>
            <a:off x="7226300" y="699751"/>
            <a:ext cx="3850187" cy="2182225"/>
          </a:xfrm>
          <a:prstGeom prst="rect">
            <a:avLst/>
          </a:prstGeom>
        </p:spPr>
      </p:pic>
      <p:sp>
        <p:nvSpPr>
          <p:cNvPr id="6" name="Title 5">
            <a:extLst>
              <a:ext uri="{FF2B5EF4-FFF2-40B4-BE49-F238E27FC236}">
                <a16:creationId xmlns:a16="http://schemas.microsoft.com/office/drawing/2014/main" id="{2E32E8CF-B24F-CAD4-E08B-172E0F043AF3}"/>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38202" y="1395647"/>
            <a:ext cx="6107543" cy="4340135"/>
          </a:xfrm>
          <a:solidFill>
            <a:schemeClr val="bg2">
              <a:lumMod val="75000"/>
              <a:alpha val="21000"/>
            </a:schemeClr>
          </a:solidFill>
        </p:spPr>
        <p:txBody>
          <a:bodyPr>
            <a:normAutofit fontScale="85000" lnSpcReduction="20000"/>
          </a:bodyPr>
          <a:lstStyle/>
          <a:p>
            <a:pPr marL="0" indent="0">
              <a:buNone/>
            </a:pPr>
            <a:r>
              <a:rPr lang="en-US" u="sng" dirty="0">
                <a:solidFill>
                  <a:schemeClr val="bg1"/>
                </a:solidFill>
              </a:rPr>
              <a:t>Code Interpreter</a:t>
            </a:r>
          </a:p>
          <a:p>
            <a:r>
              <a:rPr lang="en-US" dirty="0">
                <a:solidFill>
                  <a:schemeClr val="bg1"/>
                </a:solidFill>
              </a:rPr>
              <a:t>Uses a Python Jupyter Notebook to write and execute code  </a:t>
            </a:r>
          </a:p>
          <a:p>
            <a:r>
              <a:rPr lang="en-US" dirty="0">
                <a:solidFill>
                  <a:schemeClr val="bg1"/>
                </a:solidFill>
              </a:rPr>
              <a:t>Access to Data Analysis and Geospatial Libraries </a:t>
            </a:r>
          </a:p>
          <a:p>
            <a:r>
              <a:rPr lang="en-US" dirty="0">
                <a:solidFill>
                  <a:schemeClr val="bg1"/>
                </a:solidFill>
              </a:rPr>
              <a:t>Capable of autonomous script creation and execution</a:t>
            </a:r>
          </a:p>
          <a:p>
            <a:r>
              <a:rPr lang="en-US" dirty="0">
                <a:solidFill>
                  <a:schemeClr val="bg1"/>
                </a:solidFill>
              </a:rPr>
              <a:t>Surprisingly capable with many tasks that would require freeware tools: Generate QR codes, Split and combine PDF’s</a:t>
            </a:r>
          </a:p>
          <a:p>
            <a:endParaRPr lang="en-US" dirty="0">
              <a:solidFill>
                <a:schemeClr val="bg1"/>
              </a:solidFill>
            </a:endParaRPr>
          </a:p>
          <a:p>
            <a:pPr marL="0" indent="0">
              <a:buNone/>
            </a:pPr>
            <a:r>
              <a:rPr lang="en-US" b="1" i="1" dirty="0">
                <a:solidFill>
                  <a:schemeClr val="bg1"/>
                </a:solidFill>
              </a:rPr>
              <a:t>  + Powerful Geospatial libraries</a:t>
            </a:r>
            <a:endParaRPr lang="en-US" sz="3200" i="1" dirty="0">
              <a:solidFill>
                <a:schemeClr val="bg1"/>
              </a:solidFill>
            </a:endParaRPr>
          </a:p>
        </p:txBody>
      </p:sp>
      <p:sp>
        <p:nvSpPr>
          <p:cNvPr id="4" name="Title 1">
            <a:extLst>
              <a:ext uri="{FF2B5EF4-FFF2-40B4-BE49-F238E27FC236}">
                <a16:creationId xmlns:a16="http://schemas.microsoft.com/office/drawing/2014/main" id="{9B45891F-23E4-B852-34B5-DB78DB5E4BA6}"/>
              </a:ext>
            </a:extLst>
          </p:cNvPr>
          <p:cNvSpPr txBox="1">
            <a:spLocks/>
          </p:cNvSpPr>
          <p:nvPr/>
        </p:nvSpPr>
        <p:spPr>
          <a:xfrm>
            <a:off x="838200" y="19431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Use Cases</a:t>
            </a:r>
            <a:br>
              <a:rPr lang="en-US" b="1" dirty="0"/>
            </a:br>
            <a:endParaRPr lang="en-US" sz="2400" b="1" i="1" dirty="0"/>
          </a:p>
        </p:txBody>
      </p:sp>
      <p:pic>
        <p:nvPicPr>
          <p:cNvPr id="1026" name="Picture 2" descr="Output image">
            <a:extLst>
              <a:ext uri="{FF2B5EF4-FFF2-40B4-BE49-F238E27FC236}">
                <a16:creationId xmlns:a16="http://schemas.microsoft.com/office/drawing/2014/main" id="{3A6567E7-3BD4-66D7-C95B-DFC1FC6972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61522" y="2513142"/>
            <a:ext cx="3404310" cy="340431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05F8953-8487-E2B5-9244-17BEEAF0A955}"/>
              </a:ext>
            </a:extLst>
          </p:cNvPr>
          <p:cNvSpPr txBox="1"/>
          <p:nvPr/>
        </p:nvSpPr>
        <p:spPr>
          <a:xfrm>
            <a:off x="7441053" y="5850472"/>
            <a:ext cx="3420680" cy="307777"/>
          </a:xfrm>
          <a:prstGeom prst="rect">
            <a:avLst/>
          </a:prstGeom>
          <a:noFill/>
        </p:spPr>
        <p:txBody>
          <a:bodyPr wrap="none" rtlCol="0">
            <a:spAutoFit/>
          </a:bodyPr>
          <a:lstStyle/>
          <a:p>
            <a:r>
              <a:rPr lang="en-US" sz="1400" i="1" dirty="0"/>
              <a:t>Word Cloud of Included Geospatial Packages</a:t>
            </a:r>
          </a:p>
        </p:txBody>
      </p:sp>
    </p:spTree>
    <p:extLst>
      <p:ext uri="{BB962C8B-B14F-4D97-AF65-F5344CB8AC3E}">
        <p14:creationId xmlns:p14="http://schemas.microsoft.com/office/powerpoint/2010/main" val="20870588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F75A0D-2885-3324-5D9B-165AC3DA1587}"/>
              </a:ext>
            </a:extLst>
          </p:cNvPr>
          <p:cNvSpPr>
            <a:spLocks noGrp="1"/>
          </p:cNvSpPr>
          <p:nvPr>
            <p:ph type="title"/>
          </p:nvPr>
        </p:nvSpPr>
        <p:spPr>
          <a:xfrm>
            <a:off x="578709" y="3095968"/>
            <a:ext cx="10515600" cy="1325563"/>
          </a:xfrm>
        </p:spPr>
        <p:txBody>
          <a:bodyPr/>
          <a:lstStyle/>
          <a:p>
            <a:r>
              <a:rPr lang="en-US" dirty="0"/>
              <a:t>  </a:t>
            </a:r>
          </a:p>
        </p:txBody>
      </p:sp>
      <p:sp>
        <p:nvSpPr>
          <p:cNvPr id="3" name="Content Placeholder 2">
            <a:extLst>
              <a:ext uri="{FF2B5EF4-FFF2-40B4-BE49-F238E27FC236}">
                <a16:creationId xmlns:a16="http://schemas.microsoft.com/office/drawing/2014/main" id="{059DF1F3-736D-93F2-EA03-D43CBA6F2775}"/>
              </a:ext>
            </a:extLst>
          </p:cNvPr>
          <p:cNvSpPr>
            <a:spLocks noGrp="1"/>
          </p:cNvSpPr>
          <p:nvPr>
            <p:ph idx="1"/>
          </p:nvPr>
        </p:nvSpPr>
        <p:spPr>
          <a:xfrm>
            <a:off x="887896" y="1345095"/>
            <a:ext cx="10976737" cy="5147779"/>
          </a:xfrm>
        </p:spPr>
        <p:txBody>
          <a:bodyPr>
            <a:normAutofit fontScale="92500" lnSpcReduction="10000"/>
          </a:bodyPr>
          <a:lstStyle/>
          <a:p>
            <a:pPr marL="0" indent="0">
              <a:buNone/>
            </a:pPr>
            <a:r>
              <a:rPr lang="en-US" sz="3200" dirty="0">
                <a:solidFill>
                  <a:schemeClr val="bg1"/>
                </a:solidFill>
              </a:rPr>
              <a:t>AI-Assisted Coding</a:t>
            </a:r>
          </a:p>
          <a:p>
            <a:pPr marL="0" indent="0">
              <a:buNone/>
            </a:pPr>
            <a:r>
              <a:rPr lang="en-US" sz="3200" dirty="0">
                <a:solidFill>
                  <a:schemeClr val="bg1"/>
                </a:solidFill>
              </a:rPr>
              <a:t>If the file sizes, runtime, or required libraries exceed the code interpreter’s capabilities you can simply execute the code locally.</a:t>
            </a:r>
          </a:p>
          <a:p>
            <a:pPr marL="0" indent="0">
              <a:buNone/>
            </a:pPr>
            <a:endParaRPr lang="en-US" sz="3200" dirty="0">
              <a:solidFill>
                <a:schemeClr val="bg1"/>
              </a:solidFill>
            </a:endParaRPr>
          </a:p>
          <a:p>
            <a:pPr marL="0" indent="0">
              <a:buNone/>
            </a:pPr>
            <a:r>
              <a:rPr lang="en-US" sz="3200" dirty="0">
                <a:solidFill>
                  <a:schemeClr val="bg1"/>
                </a:solidFill>
              </a:rPr>
              <a:t>You don’t need to be a coder to effectively use scripts and code, and the AI serves as a guide to assist with any difficulties or knowledge gaps. </a:t>
            </a:r>
          </a:p>
          <a:p>
            <a:pPr marL="0" indent="0">
              <a:buNone/>
            </a:pPr>
            <a:endParaRPr lang="en-US" sz="3200" dirty="0">
              <a:solidFill>
                <a:schemeClr val="bg1"/>
              </a:solidFill>
            </a:endParaRPr>
          </a:p>
          <a:p>
            <a:pPr marL="0" indent="0">
              <a:buNone/>
            </a:pPr>
            <a:r>
              <a:rPr lang="en-US" sz="3200" dirty="0">
                <a:solidFill>
                  <a:schemeClr val="bg1"/>
                </a:solidFill>
              </a:rPr>
              <a:t>For advanced users, additional tool such as Github Copilot, Open Interpreter, Cursor.sh, Cody and others are geared towards varying levels of existing expertise and project complexity.</a:t>
            </a:r>
          </a:p>
        </p:txBody>
      </p:sp>
      <p:sp>
        <p:nvSpPr>
          <p:cNvPr id="4" name="Title 1">
            <a:extLst>
              <a:ext uri="{FF2B5EF4-FFF2-40B4-BE49-F238E27FC236}">
                <a16:creationId xmlns:a16="http://schemas.microsoft.com/office/drawing/2014/main" id="{9B45891F-23E4-B852-34B5-DB78DB5E4BA6}"/>
              </a:ext>
            </a:extLst>
          </p:cNvPr>
          <p:cNvSpPr txBox="1">
            <a:spLocks/>
          </p:cNvSpPr>
          <p:nvPr/>
        </p:nvSpPr>
        <p:spPr>
          <a:xfrm>
            <a:off x="838200" y="19431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1"/>
                </a:solidFill>
              </a:rPr>
              <a:t>Create Scripts for Local Execution</a:t>
            </a:r>
            <a:br>
              <a:rPr lang="en-US" b="1" dirty="0">
                <a:solidFill>
                  <a:schemeClr val="bg1"/>
                </a:solidFill>
              </a:rPr>
            </a:br>
            <a:endParaRPr lang="en-US" sz="2400" b="1" i="1" dirty="0">
              <a:solidFill>
                <a:schemeClr val="bg1"/>
              </a:solidFill>
            </a:endParaRPr>
          </a:p>
        </p:txBody>
      </p:sp>
    </p:spTree>
    <p:extLst>
      <p:ext uri="{BB962C8B-B14F-4D97-AF65-F5344CB8AC3E}">
        <p14:creationId xmlns:p14="http://schemas.microsoft.com/office/powerpoint/2010/main" val="1972288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dirty="0">
                <a:solidFill>
                  <a:srgbClr val="E3E3E3"/>
                </a:solidFill>
                <a:latin typeface="Calisto MT"/>
              </a:rPr>
              <a:t>Separating Code and Instructions</a:t>
            </a:r>
            <a:endParaRPr lang="en-US" sz="4000" b="0" strike="noStrike" spc="-1" dirty="0">
              <a:solidFill>
                <a:srgbClr val="FFFFFF"/>
              </a:solidFill>
              <a:latin typeface="Calisto MT"/>
            </a:endParaRPr>
          </a:p>
        </p:txBody>
      </p:sp>
      <p:sp>
        <p:nvSpPr>
          <p:cNvPr id="236" name="TextShape 2"/>
          <p:cNvSpPr txBox="1"/>
          <p:nvPr/>
        </p:nvSpPr>
        <p:spPr>
          <a:xfrm>
            <a:off x="913680" y="1732320"/>
            <a:ext cx="10353240" cy="4908600"/>
          </a:xfrm>
          <a:prstGeom prst="rect">
            <a:avLst/>
          </a:prstGeom>
          <a:noFill/>
          <a:ln>
            <a:noFill/>
          </a:ln>
          <a:effectLst>
            <a:outerShdw>
              <a:srgbClr val="000000">
                <a:alpha val="46000"/>
              </a:srgbClr>
            </a:outerShdw>
          </a:effectLst>
        </p:spPr>
        <p:txBody>
          <a:bodyPr>
            <a:normAutofit/>
          </a:bodyPr>
          <a:lstStyle/>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404040"/>
                </a:solidFill>
                <a:latin typeface="Calisto MT"/>
              </a:rPr>
              <a:t>Providing a clear delineation between context and instructions can significantly improve coherence and instruction following.  </a:t>
            </a: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r>
              <a:rPr lang="en-US" sz="2000" b="1" i="1" strike="noStrike" spc="-1">
                <a:solidFill>
                  <a:srgbClr val="404040"/>
                </a:solidFill>
                <a:latin typeface="Calisto MT"/>
              </a:rPr>
              <a:t>Use separators that are distinct from the content you are providing!</a:t>
            </a:r>
            <a:endParaRPr lang="en-US" sz="2000" b="0" strike="noStrike" spc="-1">
              <a:solidFill>
                <a:srgbClr val="E3E3E3"/>
              </a:solidFill>
              <a:latin typeface="Calisto MT"/>
            </a:endParaRPr>
          </a:p>
          <a:p>
            <a:pPr>
              <a:lnSpc>
                <a:spcPct val="100000"/>
              </a:lnSpc>
              <a:spcBef>
                <a:spcPts val="400"/>
              </a:spcBef>
              <a:spcAft>
                <a:spcPts val="601"/>
              </a:spcAft>
            </a:pPr>
            <a:endParaRPr lang="en-US" sz="2000" b="0" strike="noStrike" spc="-1">
              <a:solidFill>
                <a:srgbClr val="E3E3E3"/>
              </a:solidFill>
              <a:latin typeface="Calisto MT"/>
            </a:endParaRPr>
          </a:p>
        </p:txBody>
      </p:sp>
      <p:graphicFrame>
        <p:nvGraphicFramePr>
          <p:cNvPr id="237" name="Table 3"/>
          <p:cNvGraphicFramePr/>
          <p:nvPr/>
        </p:nvGraphicFramePr>
        <p:xfrm>
          <a:off x="1587240" y="2768400"/>
          <a:ext cx="8341560" cy="2926080"/>
        </p:xfrm>
        <a:graphic>
          <a:graphicData uri="http://schemas.openxmlformats.org/drawingml/2006/table">
            <a:tbl>
              <a:tblPr/>
              <a:tblGrid>
                <a:gridCol w="4546800">
                  <a:extLst>
                    <a:ext uri="{9D8B030D-6E8A-4147-A177-3AD203B41FA5}">
                      <a16:colId xmlns:a16="http://schemas.microsoft.com/office/drawing/2014/main" val="20000"/>
                    </a:ext>
                  </a:extLst>
                </a:gridCol>
                <a:gridCol w="3794760">
                  <a:extLst>
                    <a:ext uri="{9D8B030D-6E8A-4147-A177-3AD203B41FA5}">
                      <a16:colId xmlns:a16="http://schemas.microsoft.com/office/drawing/2014/main" val="20001"/>
                    </a:ext>
                  </a:extLst>
                </a:gridCol>
              </a:tblGrid>
              <a:tr h="337320">
                <a:tc>
                  <a:txBody>
                    <a:bodyPr/>
                    <a:lstStyle/>
                    <a:p>
                      <a:pPr>
                        <a:lnSpc>
                          <a:spcPct val="100000"/>
                        </a:lnSpc>
                      </a:pPr>
                      <a:r>
                        <a:rPr lang="en-US" sz="1800" b="1" strike="noStrike" spc="-1">
                          <a:solidFill>
                            <a:srgbClr val="FFFFFF"/>
                          </a:solidFill>
                          <a:latin typeface="Calisto MT"/>
                        </a:rPr>
                        <a:t>Separator Type</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BC451B"/>
                    </a:solidFill>
                  </a:tcPr>
                </a:tc>
                <a:tc>
                  <a:txBody>
                    <a:bodyPr/>
                    <a:lstStyle/>
                    <a:p>
                      <a:pPr>
                        <a:lnSpc>
                          <a:spcPct val="100000"/>
                        </a:lnSpc>
                      </a:pPr>
                      <a:r>
                        <a:rPr lang="en-US" sz="1800" b="1" strike="noStrike" spc="-1">
                          <a:solidFill>
                            <a:srgbClr val="FFFFFF"/>
                          </a:solidFill>
                          <a:latin typeface="Calisto MT"/>
                        </a:rPr>
                        <a:t>Examples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BC451B"/>
                    </a:solidFill>
                  </a:tcPr>
                </a:tc>
                <a:extLst>
                  <a:ext uri="{0D108BD9-81ED-4DB2-BD59-A6C34878D82A}">
                    <a16:rowId xmlns:a16="http://schemas.microsoft.com/office/drawing/2014/main" val="10000"/>
                  </a:ext>
                </a:extLst>
              </a:tr>
              <a:tr h="882360">
                <a:tc>
                  <a:txBody>
                    <a:bodyPr/>
                    <a:lstStyle/>
                    <a:p>
                      <a:pPr>
                        <a:lnSpc>
                          <a:spcPct val="100000"/>
                        </a:lnSpc>
                      </a:pPr>
                      <a:r>
                        <a:rPr lang="en-US" sz="1800" b="0" strike="noStrike" spc="-1">
                          <a:solidFill>
                            <a:srgbClr val="000000"/>
                          </a:solidFill>
                          <a:latin typeface="Calisto MT"/>
                        </a:rPr>
                        <a:t>Markdown (document)</a:t>
                      </a:r>
                      <a:endParaRPr lang="en-US" sz="18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E7CFCC"/>
                    </a:solidFill>
                  </a:tcPr>
                </a:tc>
                <a:tc>
                  <a:txBody>
                    <a:bodyPr/>
                    <a:lstStyle/>
                    <a:p>
                      <a:pPr>
                        <a:lnSpc>
                          <a:spcPct val="100000"/>
                        </a:lnSpc>
                      </a:pPr>
                      <a:r>
                        <a:rPr lang="en-US" sz="1800" b="0" strike="noStrike" spc="-1">
                          <a:solidFill>
                            <a:srgbClr val="000000"/>
                          </a:solidFill>
                          <a:latin typeface="Calisto MT"/>
                        </a:rPr>
                        <a:t>#Document Name</a:t>
                      </a:r>
                      <a:br/>
                      <a:r>
                        <a:rPr lang="en-US" sz="1800" b="0" strike="noStrike" spc="-1">
                          <a:solidFill>
                            <a:srgbClr val="000000"/>
                          </a:solidFill>
                          <a:latin typeface="Calisto MT"/>
                        </a:rPr>
                        <a:t>(content)</a:t>
                      </a:r>
                      <a:endParaRPr lang="en-US" sz="1800" b="0" strike="noStrike" spc="-1">
                        <a:latin typeface="Arial"/>
                      </a:endParaRPr>
                    </a:p>
                    <a:p>
                      <a:pPr>
                        <a:lnSpc>
                          <a:spcPct val="100000"/>
                        </a:lnSpc>
                      </a:pPr>
                      <a:r>
                        <a:rPr lang="en-US" sz="1800" b="0" strike="noStrike" spc="-1">
                          <a:solidFill>
                            <a:srgbClr val="000000"/>
                          </a:solidFill>
                          <a:latin typeface="Calisto MT"/>
                        </a:rPr>
                        <a:t># End Document Name</a:t>
                      </a:r>
                      <a:endParaRPr lang="en-US" sz="18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E7CFCC"/>
                    </a:solidFill>
                  </a:tcPr>
                </a:tc>
                <a:extLst>
                  <a:ext uri="{0D108BD9-81ED-4DB2-BD59-A6C34878D82A}">
                    <a16:rowId xmlns:a16="http://schemas.microsoft.com/office/drawing/2014/main" val="10001"/>
                  </a:ext>
                </a:extLst>
              </a:tr>
              <a:tr h="882360">
                <a:tc>
                  <a:txBody>
                    <a:bodyPr/>
                    <a:lstStyle/>
                    <a:p>
                      <a:pPr>
                        <a:lnSpc>
                          <a:spcPct val="100000"/>
                        </a:lnSpc>
                      </a:pPr>
                      <a:r>
                        <a:rPr lang="en-US" sz="1800" b="0" strike="noStrike" spc="-1">
                          <a:solidFill>
                            <a:srgbClr val="000000"/>
                          </a:solidFill>
                          <a:latin typeface="Calisto MT"/>
                        </a:rPr>
                        <a:t>Markdown (code)</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tc>
                  <a:txBody>
                    <a:bodyPr/>
                    <a:lstStyle/>
                    <a:p>
                      <a:pPr>
                        <a:lnSpc>
                          <a:spcPct val="100000"/>
                        </a:lnSpc>
                      </a:pPr>
                      <a:r>
                        <a:rPr lang="en-US" sz="1800" b="0" strike="noStrike" spc="-1">
                          <a:solidFill>
                            <a:srgbClr val="000000"/>
                          </a:solidFill>
                          <a:latin typeface="Calisto MT"/>
                        </a:rPr>
                        <a:t>``` </a:t>
                      </a:r>
                      <a:endParaRPr lang="en-US" sz="1800" b="0" strike="noStrike" spc="-1">
                        <a:latin typeface="Arial"/>
                      </a:endParaRPr>
                    </a:p>
                    <a:p>
                      <a:pPr>
                        <a:lnSpc>
                          <a:spcPct val="100000"/>
                        </a:lnSpc>
                      </a:pPr>
                      <a:r>
                        <a:rPr lang="en-US" sz="1800" b="0" strike="noStrike" spc="-1">
                          <a:solidFill>
                            <a:srgbClr val="000000"/>
                          </a:solidFill>
                          <a:latin typeface="Calisto MT"/>
                        </a:rPr>
                        <a:t>Code excerpt</a:t>
                      </a:r>
                      <a:endParaRPr lang="en-US" sz="1800" b="0" strike="noStrike" spc="-1">
                        <a:latin typeface="Arial"/>
                      </a:endParaRPr>
                    </a:p>
                    <a:p>
                      <a:pPr>
                        <a:lnSpc>
                          <a:spcPct val="100000"/>
                        </a:lnSpc>
                      </a:pPr>
                      <a:r>
                        <a:rPr lang="en-US" sz="1800" b="0" strike="noStrike" spc="-1">
                          <a:solidFill>
                            <a:srgbClr val="000000"/>
                          </a:solidFill>
                          <a:latin typeface="Calisto MT"/>
                        </a:rPr>
                        <a:t>```</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extLst>
                  <a:ext uri="{0D108BD9-81ED-4DB2-BD59-A6C34878D82A}">
                    <a16:rowId xmlns:a16="http://schemas.microsoft.com/office/drawing/2014/main" val="10002"/>
                  </a:ext>
                </a:extLst>
              </a:tr>
              <a:tr h="355320">
                <a:tc>
                  <a:txBody>
                    <a:bodyPr/>
                    <a:lstStyle/>
                    <a:p>
                      <a:pPr>
                        <a:lnSpc>
                          <a:spcPct val="100000"/>
                        </a:lnSpc>
                      </a:pPr>
                      <a:r>
                        <a:rPr lang="en-US" sz="1800" b="0" strike="noStrike" spc="-1">
                          <a:solidFill>
                            <a:srgbClr val="000000"/>
                          </a:solidFill>
                          <a:latin typeface="Calisto MT"/>
                        </a:rPr>
                        <a:t>HTML/XML Tags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7CFCC"/>
                    </a:solidFill>
                  </a:tcPr>
                </a:tc>
                <a:tc>
                  <a:txBody>
                    <a:bodyPr/>
                    <a:lstStyle/>
                    <a:p>
                      <a:pPr>
                        <a:lnSpc>
                          <a:spcPct val="100000"/>
                        </a:lnSpc>
                      </a:pPr>
                      <a:r>
                        <a:rPr lang="en-US" sz="1800" b="0" strike="noStrike" spc="-1">
                          <a:solidFill>
                            <a:srgbClr val="000000"/>
                          </a:solidFill>
                          <a:latin typeface="Calisto MT"/>
                        </a:rPr>
                        <a:t>&lt;tag&gt;content&lt;/tag&gt;</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7CFCC"/>
                    </a:solidFill>
                  </a:tcPr>
                </a:tc>
                <a:extLst>
                  <a:ext uri="{0D108BD9-81ED-4DB2-BD59-A6C34878D82A}">
                    <a16:rowId xmlns:a16="http://schemas.microsoft.com/office/drawing/2014/main" val="10003"/>
                  </a:ext>
                </a:extLst>
              </a:tr>
              <a:tr h="355320">
                <a:tc>
                  <a:txBody>
                    <a:bodyPr/>
                    <a:lstStyle/>
                    <a:p>
                      <a:pPr>
                        <a:lnSpc>
                          <a:spcPct val="100000"/>
                        </a:lnSpc>
                      </a:pPr>
                      <a:r>
                        <a:rPr lang="en-US" sz="1800" b="0" strike="noStrike" spc="-1">
                          <a:solidFill>
                            <a:srgbClr val="000000"/>
                          </a:solidFill>
                          <a:latin typeface="Calisto MT"/>
                        </a:rPr>
                        <a:t>Common Symbols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tc>
                  <a:txBody>
                    <a:bodyPr/>
                    <a:lstStyle/>
                    <a:p>
                      <a:pPr>
                        <a:lnSpc>
                          <a:spcPct val="100000"/>
                        </a:lnSpc>
                      </a:pPr>
                      <a:r>
                        <a:rPr lang="en-US" sz="1800" b="0" strike="noStrike" spc="-1">
                          <a:solidFill>
                            <a:srgbClr val="000000"/>
                          </a:solidFill>
                          <a:latin typeface="Calisto MT"/>
                        </a:rPr>
                        <a:t>%%%,  ^^^,  -----</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How to Create Your Own GPT</a:t>
            </a:r>
            <a:endParaRPr lang="en-US" sz="4000" b="0" strike="noStrike" spc="-1">
              <a:solidFill>
                <a:srgbClr val="FFFFFF"/>
              </a:solidFill>
              <a:latin typeface="Calisto MT"/>
            </a:endParaRPr>
          </a:p>
        </p:txBody>
      </p:sp>
      <p:sp>
        <p:nvSpPr>
          <p:cNvPr id="257" name="TextShape 2"/>
          <p:cNvSpPr txBox="1"/>
          <p:nvPr/>
        </p:nvSpPr>
        <p:spPr>
          <a:xfrm>
            <a:off x="913680" y="1711440"/>
            <a:ext cx="10353240" cy="4841640"/>
          </a:xfrm>
          <a:prstGeom prst="rect">
            <a:avLst/>
          </a:prstGeom>
          <a:noFill/>
          <a:ln>
            <a:noFill/>
          </a:ln>
          <a:effectLst>
            <a:outerShdw>
              <a:srgbClr val="000000">
                <a:alpha val="46000"/>
              </a:srgbClr>
            </a:outerShdw>
          </a:effectLst>
        </p:spPr>
        <p:txBody>
          <a:bodyPr>
            <a:noAutofit/>
          </a:bodyPr>
          <a:lstStyle/>
          <a:p>
            <a:pPr marL="36720">
              <a:lnSpc>
                <a:spcPct val="100000"/>
              </a:lnSpc>
              <a:spcBef>
                <a:spcPts val="400"/>
              </a:spcBef>
              <a:spcAft>
                <a:spcPts val="601"/>
              </a:spcAft>
            </a:pPr>
            <a:r>
              <a:rPr lang="en-US" sz="2000" b="0" strike="noStrike" spc="-1">
                <a:solidFill>
                  <a:srgbClr val="E3E3E3"/>
                </a:solidFill>
                <a:latin typeface="calisto mt"/>
              </a:rPr>
              <a:t>4. Attach a Knowledge Base (Optional)      5. Select Capabilities</a:t>
            </a:r>
            <a:endParaRPr lang="en-US" sz="2000" b="0" strike="noStrike" spc="-1">
              <a:solidFill>
                <a:srgbClr val="E3E3E3"/>
              </a:solidFill>
              <a:latin typeface="Calisto MT"/>
            </a:endParaRPr>
          </a:p>
          <a:p>
            <a:pPr marL="36720">
              <a:lnSpc>
                <a:spcPct val="100000"/>
              </a:lnSpc>
              <a:spcBef>
                <a:spcPts val="400"/>
              </a:spcBef>
              <a:spcAft>
                <a:spcPts val="601"/>
              </a:spcAft>
            </a:pPr>
            <a:b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r>
              <a:rPr lang="en-US" sz="2000" b="0" strike="noStrike" spc="-1">
                <a:solidFill>
                  <a:srgbClr val="E3E3E3"/>
                </a:solidFill>
                <a:latin typeface="calisto mt"/>
              </a:rPr>
              <a:t> 6. Share and Select Privacy</a:t>
            </a: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a:p>
            <a:pPr marL="36720">
              <a:lnSpc>
                <a:spcPct val="100000"/>
              </a:lnSpc>
              <a:spcBef>
                <a:spcPts val="400"/>
              </a:spcBef>
              <a:spcAft>
                <a:spcPts val="601"/>
              </a:spcAft>
            </a:pPr>
            <a:endParaRPr lang="en-US" sz="2000" b="0" strike="noStrike" spc="-1">
              <a:solidFill>
                <a:srgbClr val="E3E3E3"/>
              </a:solidFill>
              <a:latin typeface="Calisto MT"/>
            </a:endParaRPr>
          </a:p>
        </p:txBody>
      </p:sp>
      <p:pic>
        <p:nvPicPr>
          <p:cNvPr id="258" name="Picture 4" descr="A white text on a white background&#10;&#10;Description automatically generated"/>
          <p:cNvPicPr/>
          <p:nvPr/>
        </p:nvPicPr>
        <p:blipFill>
          <a:blip r:embed="rId3"/>
          <a:stretch/>
        </p:blipFill>
        <p:spPr>
          <a:xfrm>
            <a:off x="1057680" y="2116080"/>
            <a:ext cx="5165280" cy="1217880"/>
          </a:xfrm>
          <a:prstGeom prst="rect">
            <a:avLst/>
          </a:prstGeom>
          <a:ln>
            <a:noFill/>
          </a:ln>
        </p:spPr>
      </p:pic>
      <p:pic>
        <p:nvPicPr>
          <p:cNvPr id="259" name="Picture 5" descr="A screenshot of a computer&#10;&#10;Description automatically generated"/>
          <p:cNvPicPr/>
          <p:nvPr/>
        </p:nvPicPr>
        <p:blipFill>
          <a:blip r:embed="rId4"/>
          <a:stretch/>
        </p:blipFill>
        <p:spPr>
          <a:xfrm>
            <a:off x="6831000" y="2117880"/>
            <a:ext cx="2276280" cy="1214640"/>
          </a:xfrm>
          <a:prstGeom prst="rect">
            <a:avLst/>
          </a:prstGeom>
          <a:ln>
            <a:noFill/>
          </a:ln>
        </p:spPr>
      </p:pic>
      <p:pic>
        <p:nvPicPr>
          <p:cNvPr id="260" name="Picture 6" descr="A screenshot of a computer&#10;&#10;Description automatically generated"/>
          <p:cNvPicPr/>
          <p:nvPr/>
        </p:nvPicPr>
        <p:blipFill>
          <a:blip r:embed="rId5"/>
          <a:stretch/>
        </p:blipFill>
        <p:spPr>
          <a:xfrm>
            <a:off x="1054080" y="3802320"/>
            <a:ext cx="3708000" cy="2824200"/>
          </a:xfrm>
          <a:prstGeom prst="rect">
            <a:avLst/>
          </a:prstGeom>
          <a:ln>
            <a:noFill/>
          </a:ln>
        </p:spPr>
      </p:pic>
      <p:pic>
        <p:nvPicPr>
          <p:cNvPr id="261" name="Picture 7" descr="A screenshot of a phone&#10;&#10;Description automatically generated"/>
          <p:cNvPicPr/>
          <p:nvPr/>
        </p:nvPicPr>
        <p:blipFill>
          <a:blip r:embed="rId6"/>
          <a:stretch/>
        </p:blipFill>
        <p:spPr>
          <a:xfrm>
            <a:off x="5664240" y="3806280"/>
            <a:ext cx="2338560" cy="2832840"/>
          </a:xfrm>
          <a:prstGeom prst="rect">
            <a:avLst/>
          </a:prstGeom>
          <a:ln>
            <a:noFill/>
          </a:ln>
        </p:spPr>
      </p:pic>
      <p:sp>
        <p:nvSpPr>
          <p:cNvPr id="262" name="CustomShape 3"/>
          <p:cNvSpPr/>
          <p:nvPr/>
        </p:nvSpPr>
        <p:spPr>
          <a:xfrm>
            <a:off x="9358200" y="6168960"/>
            <a:ext cx="1377720" cy="36612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r>
              <a:rPr lang="en-US" sz="1800" b="0" u="sng" strike="noStrike" spc="-1">
                <a:solidFill>
                  <a:srgbClr val="E98052"/>
                </a:solidFill>
                <a:uFillTx/>
                <a:latin typeface="Calisto MT"/>
                <a:hlinkClick r:id="rId7"/>
              </a:rPr>
              <a:t>GPT Link</a:t>
            </a:r>
            <a:endParaRPr lang="en-US" sz="1800" b="0" strike="noStrike" spc="-1">
              <a:latin typeface="Arial"/>
            </a:endParaRPr>
          </a:p>
        </p:txBody>
      </p:sp>
      <p:pic>
        <p:nvPicPr>
          <p:cNvPr id="263" name="Picture 9" descr="A screenshot of a computer&#10;&#10;Description automatically generated"/>
          <p:cNvPicPr/>
          <p:nvPr/>
        </p:nvPicPr>
        <p:blipFill>
          <a:blip r:embed="rId8"/>
          <a:stretch/>
        </p:blipFill>
        <p:spPr>
          <a:xfrm>
            <a:off x="8798040" y="3806280"/>
            <a:ext cx="2475720" cy="1854360"/>
          </a:xfrm>
          <a:prstGeom prst="rect">
            <a:avLst/>
          </a:prstGeom>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a:solidFill>
                  <a:srgbClr val="E3E3E3"/>
                </a:solidFill>
                <a:latin typeface="Calisto MT"/>
              </a:rPr>
              <a:t>How to Create Your Own GPT</a:t>
            </a:r>
            <a:endParaRPr lang="en-US" sz="4000" b="0" strike="noStrike" spc="-1">
              <a:solidFill>
                <a:srgbClr val="FFFFFF"/>
              </a:solidFill>
              <a:latin typeface="Calisto MT"/>
            </a:endParaRPr>
          </a:p>
        </p:txBody>
      </p:sp>
      <p:sp>
        <p:nvSpPr>
          <p:cNvPr id="265" name="TextShape 2"/>
          <p:cNvSpPr txBox="1"/>
          <p:nvPr/>
        </p:nvSpPr>
        <p:spPr>
          <a:xfrm>
            <a:off x="913680" y="1711440"/>
            <a:ext cx="10353240" cy="4841640"/>
          </a:xfrm>
          <a:prstGeom prst="rect">
            <a:avLst/>
          </a:prstGeom>
          <a:noFill/>
          <a:ln>
            <a:noFill/>
          </a:ln>
          <a:effectLst>
            <a:outerShdw>
              <a:srgbClr val="000000">
                <a:alpha val="46000"/>
              </a:srgbClr>
            </a:outerShdw>
          </a:effectLst>
        </p:spPr>
        <p:txBody>
          <a:bodyPr>
            <a:noAutofit/>
          </a:bodyPr>
          <a:lstStyle/>
          <a:p>
            <a:pPr marL="36720">
              <a:lnSpc>
                <a:spcPct val="100000"/>
              </a:lnSpc>
              <a:spcBef>
                <a:spcPts val="400"/>
              </a:spcBef>
              <a:spcAft>
                <a:spcPts val="601"/>
              </a:spcAft>
            </a:pPr>
            <a:r>
              <a:rPr lang="en-US" sz="2000" b="0" strike="noStrike" spc="-1">
                <a:solidFill>
                  <a:srgbClr val="404040"/>
                </a:solidFill>
                <a:latin typeface="calisto mt"/>
              </a:rPr>
              <a:t>7. Share the link and use your GPT!</a:t>
            </a:r>
            <a:endParaRPr lang="en-US" sz="2000" b="0" strike="noStrike" spc="-1">
              <a:solidFill>
                <a:srgbClr val="E3E3E3"/>
              </a:solidFill>
              <a:latin typeface="Calisto MT"/>
            </a:endParaRPr>
          </a:p>
        </p:txBody>
      </p:sp>
      <p:sp>
        <p:nvSpPr>
          <p:cNvPr id="266" name="CustomShape 3"/>
          <p:cNvSpPr/>
          <p:nvPr/>
        </p:nvSpPr>
        <p:spPr>
          <a:xfrm>
            <a:off x="1320120" y="5585760"/>
            <a:ext cx="8772480" cy="36612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r>
              <a:rPr lang="en-US" sz="1800" b="0" u="sng" strike="noStrike" spc="-1">
                <a:solidFill>
                  <a:srgbClr val="E98052"/>
                </a:solidFill>
                <a:uFillTx/>
                <a:latin typeface="Calisto MT"/>
                <a:hlinkClick r:id="rId3"/>
              </a:rPr>
              <a:t>https://chatgpt.com/g/g-4S4TnrlLF-floodway-no-rise-report-author-and-editor</a:t>
            </a:r>
            <a:endParaRPr lang="en-US" sz="1800" b="0" strike="noStrike" spc="-1">
              <a:latin typeface="Arial"/>
            </a:endParaRPr>
          </a:p>
        </p:txBody>
      </p:sp>
      <p:pic>
        <p:nvPicPr>
          <p:cNvPr id="267" name="Picture 9" descr="A screenshot of a computer&#10;&#10;Description automatically generated"/>
          <p:cNvPicPr/>
          <p:nvPr/>
        </p:nvPicPr>
        <p:blipFill>
          <a:blip r:embed="rId4"/>
          <a:stretch/>
        </p:blipFill>
        <p:spPr>
          <a:xfrm>
            <a:off x="1317600" y="2194200"/>
            <a:ext cx="3551760" cy="2651760"/>
          </a:xfrm>
          <a:prstGeom prst="rect">
            <a:avLst/>
          </a:prstGeom>
          <a:ln>
            <a:noFill/>
          </a:ln>
        </p:spPr>
      </p:pic>
      <p:pic>
        <p:nvPicPr>
          <p:cNvPr id="268" name="Picture 3" descr="A screenshot of a computer&#10;&#10;Description automatically generated"/>
          <p:cNvPicPr/>
          <p:nvPr/>
        </p:nvPicPr>
        <p:blipFill>
          <a:blip r:embed="rId5"/>
          <a:stretch/>
        </p:blipFill>
        <p:spPr>
          <a:xfrm>
            <a:off x="6282360" y="1838880"/>
            <a:ext cx="3967200" cy="350316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3DE73-D55F-6007-C13E-9161C3BAAE44}"/>
              </a:ext>
            </a:extLst>
          </p:cNvPr>
          <p:cNvSpPr>
            <a:spLocks noGrp="1"/>
          </p:cNvSpPr>
          <p:nvPr>
            <p:ph type="title"/>
          </p:nvPr>
        </p:nvSpPr>
        <p:spPr>
          <a:xfrm>
            <a:off x="663272" y="365125"/>
            <a:ext cx="5886020" cy="1325563"/>
          </a:xfrm>
        </p:spPr>
        <p:txBody>
          <a:bodyPr anchor="ctr">
            <a:normAutofit fontScale="90000"/>
          </a:bodyPr>
          <a:lstStyle/>
          <a:p>
            <a:r>
              <a:rPr lang="en-US" sz="4600"/>
              <a:t>What Am I Doing with LLM’s?</a:t>
            </a:r>
          </a:p>
        </p:txBody>
      </p:sp>
      <p:graphicFrame>
        <p:nvGraphicFramePr>
          <p:cNvPr id="12" name="Content Placeholder 2">
            <a:extLst>
              <a:ext uri="{FF2B5EF4-FFF2-40B4-BE49-F238E27FC236}">
                <a16:creationId xmlns:a16="http://schemas.microsoft.com/office/drawing/2014/main" id="{A67A7A38-A048-F2B4-2E08-8F2A3FAF4D52}"/>
              </a:ext>
            </a:extLst>
          </p:cNvPr>
          <p:cNvGraphicFramePr>
            <a:graphicFrameLocks noGrp="1"/>
          </p:cNvGraphicFramePr>
          <p:nvPr>
            <p:ph idx="1"/>
          </p:nvPr>
        </p:nvGraphicFramePr>
        <p:xfrm>
          <a:off x="663272" y="1825625"/>
          <a:ext cx="588602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2">
            <a:extLst>
              <a:ext uri="{FF2B5EF4-FFF2-40B4-BE49-F238E27FC236}">
                <a16:creationId xmlns:a16="http://schemas.microsoft.com/office/drawing/2014/main" id="{B91FE307-D669-231A-FECE-B9008217112E}"/>
              </a:ext>
            </a:extLst>
          </p:cNvPr>
          <p:cNvPicPr>
            <a:picLocks noGrp="1" noChangeAspect="1" noChangeArrowheads="1"/>
          </p:cNvPicPr>
          <p:nvPr>
            <p:ph type="pic" sz="quarter" idx="13"/>
          </p:nvPr>
        </p:nvPicPr>
        <p:blipFill>
          <a:blip r:embed="rId8">
            <a:extLst>
              <a:ext uri="{28A0092B-C50C-407E-A947-70E740481C1C}">
                <a14:useLocalDpi xmlns:a14="http://schemas.microsoft.com/office/drawing/2010/main" val="0"/>
              </a:ext>
            </a:extLst>
          </a:blip>
          <a:srcRect l="8494" r="8494"/>
          <a:stretch/>
        </p:blipFill>
        <p:spPr bwMode="auto">
          <a:xfrm>
            <a:off x="6891338" y="365125"/>
            <a:ext cx="4843462" cy="5811838"/>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570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B85AD-6CE7-3AD2-7ACE-30BA4200B4E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163AA7D-09A5-EA49-0910-AC673C2B17D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104861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5" name="TextShape 1"/>
          <p:cNvSpPr txBox="1"/>
          <p:nvPr/>
        </p:nvSpPr>
        <p:spPr>
          <a:xfrm>
            <a:off x="913680" y="609480"/>
            <a:ext cx="10353240" cy="970200"/>
          </a:xfrm>
          <a:prstGeom prst="rect">
            <a:avLst/>
          </a:prstGeom>
          <a:noFill/>
          <a:ln>
            <a:noFill/>
          </a:ln>
          <a:effectLst>
            <a:outerShdw>
              <a:srgbClr val="000000">
                <a:alpha val="46000"/>
              </a:srgbClr>
            </a:outerShdw>
          </a:effectLst>
        </p:spPr>
        <p:txBody>
          <a:bodyPr anchor="ctr">
            <a:noAutofit/>
          </a:bodyPr>
          <a:lstStyle/>
          <a:p>
            <a:pPr algn="ctr">
              <a:lnSpc>
                <a:spcPct val="100000"/>
              </a:lnSpc>
            </a:pPr>
            <a:r>
              <a:rPr lang="en-US" sz="4000" b="0" strike="noStrike" spc="-1" dirty="0">
                <a:solidFill>
                  <a:srgbClr val="E3E3E3"/>
                </a:solidFill>
                <a:latin typeface="Calisto MT"/>
              </a:rPr>
              <a:t>Separating Code and Instructions</a:t>
            </a:r>
            <a:endParaRPr lang="en-US" sz="4000" b="0" strike="noStrike" spc="-1" dirty="0">
              <a:solidFill>
                <a:srgbClr val="FFFFFF"/>
              </a:solidFill>
              <a:latin typeface="Calisto MT"/>
            </a:endParaRPr>
          </a:p>
        </p:txBody>
      </p:sp>
      <p:sp>
        <p:nvSpPr>
          <p:cNvPr id="236" name="TextShape 2"/>
          <p:cNvSpPr txBox="1"/>
          <p:nvPr/>
        </p:nvSpPr>
        <p:spPr>
          <a:xfrm>
            <a:off x="913680" y="1732320"/>
            <a:ext cx="10353240" cy="4908600"/>
          </a:xfrm>
          <a:prstGeom prst="rect">
            <a:avLst/>
          </a:prstGeom>
          <a:noFill/>
          <a:ln>
            <a:noFill/>
          </a:ln>
          <a:effectLst>
            <a:outerShdw>
              <a:srgbClr val="000000">
                <a:alpha val="46000"/>
              </a:srgbClr>
            </a:outerShdw>
          </a:effectLst>
        </p:spPr>
        <p:txBody>
          <a:bodyPr>
            <a:normAutofit/>
          </a:bodyPr>
          <a:lstStyle/>
          <a:p>
            <a:pPr marL="343080" indent="-304920">
              <a:lnSpc>
                <a:spcPct val="100000"/>
              </a:lnSpc>
              <a:spcBef>
                <a:spcPts val="400"/>
              </a:spcBef>
              <a:spcAft>
                <a:spcPts val="601"/>
              </a:spcAft>
              <a:buClr>
                <a:srgbClr val="DADADA"/>
              </a:buClr>
              <a:buSzPct val="70000"/>
              <a:buFont typeface="Wingdings 2" charset="2"/>
              <a:buChar char=""/>
            </a:pPr>
            <a:r>
              <a:rPr lang="en-US" sz="2000" b="0" strike="noStrike" spc="-1">
                <a:solidFill>
                  <a:srgbClr val="404040"/>
                </a:solidFill>
                <a:latin typeface="Calisto MT"/>
              </a:rPr>
              <a:t>Providing a clear delineation between context and instructions can significantly improve coherence and instruction following.  </a:t>
            </a: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endParaRPr lang="en-US" sz="2000" b="0" strike="noStrike" spc="-1">
              <a:solidFill>
                <a:srgbClr val="E3E3E3"/>
              </a:solidFill>
              <a:latin typeface="Calisto MT"/>
            </a:endParaRPr>
          </a:p>
          <a:p>
            <a:pPr marL="37440">
              <a:lnSpc>
                <a:spcPct val="100000"/>
              </a:lnSpc>
              <a:spcBef>
                <a:spcPts val="400"/>
              </a:spcBef>
              <a:spcAft>
                <a:spcPts val="601"/>
              </a:spcAft>
            </a:pPr>
            <a:r>
              <a:rPr lang="en-US" sz="2000" b="1" i="1" strike="noStrike" spc="-1">
                <a:solidFill>
                  <a:srgbClr val="404040"/>
                </a:solidFill>
                <a:latin typeface="Calisto MT"/>
              </a:rPr>
              <a:t>Use separators that are distinct from the content you are providing!</a:t>
            </a:r>
            <a:endParaRPr lang="en-US" sz="2000" b="0" strike="noStrike" spc="-1">
              <a:solidFill>
                <a:srgbClr val="E3E3E3"/>
              </a:solidFill>
              <a:latin typeface="Calisto MT"/>
            </a:endParaRPr>
          </a:p>
          <a:p>
            <a:pPr>
              <a:lnSpc>
                <a:spcPct val="100000"/>
              </a:lnSpc>
              <a:spcBef>
                <a:spcPts val="400"/>
              </a:spcBef>
              <a:spcAft>
                <a:spcPts val="601"/>
              </a:spcAft>
            </a:pPr>
            <a:endParaRPr lang="en-US" sz="2000" b="0" strike="noStrike" spc="-1">
              <a:solidFill>
                <a:srgbClr val="E3E3E3"/>
              </a:solidFill>
              <a:latin typeface="Calisto MT"/>
            </a:endParaRPr>
          </a:p>
        </p:txBody>
      </p:sp>
      <p:graphicFrame>
        <p:nvGraphicFramePr>
          <p:cNvPr id="237" name="Table 3"/>
          <p:cNvGraphicFramePr/>
          <p:nvPr/>
        </p:nvGraphicFramePr>
        <p:xfrm>
          <a:off x="1587240" y="2768400"/>
          <a:ext cx="8341560" cy="2926080"/>
        </p:xfrm>
        <a:graphic>
          <a:graphicData uri="http://schemas.openxmlformats.org/drawingml/2006/table">
            <a:tbl>
              <a:tblPr/>
              <a:tblGrid>
                <a:gridCol w="4546800">
                  <a:extLst>
                    <a:ext uri="{9D8B030D-6E8A-4147-A177-3AD203B41FA5}">
                      <a16:colId xmlns:a16="http://schemas.microsoft.com/office/drawing/2014/main" val="20000"/>
                    </a:ext>
                  </a:extLst>
                </a:gridCol>
                <a:gridCol w="3794760">
                  <a:extLst>
                    <a:ext uri="{9D8B030D-6E8A-4147-A177-3AD203B41FA5}">
                      <a16:colId xmlns:a16="http://schemas.microsoft.com/office/drawing/2014/main" val="20001"/>
                    </a:ext>
                  </a:extLst>
                </a:gridCol>
              </a:tblGrid>
              <a:tr h="337320">
                <a:tc>
                  <a:txBody>
                    <a:bodyPr/>
                    <a:lstStyle/>
                    <a:p>
                      <a:pPr>
                        <a:lnSpc>
                          <a:spcPct val="100000"/>
                        </a:lnSpc>
                      </a:pPr>
                      <a:r>
                        <a:rPr lang="en-US" sz="1800" b="1" strike="noStrike" spc="-1">
                          <a:solidFill>
                            <a:srgbClr val="FFFFFF"/>
                          </a:solidFill>
                          <a:latin typeface="Calisto MT"/>
                        </a:rPr>
                        <a:t>Separator Type</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BC451B"/>
                    </a:solidFill>
                  </a:tcPr>
                </a:tc>
                <a:tc>
                  <a:txBody>
                    <a:bodyPr/>
                    <a:lstStyle/>
                    <a:p>
                      <a:pPr>
                        <a:lnSpc>
                          <a:spcPct val="100000"/>
                        </a:lnSpc>
                      </a:pPr>
                      <a:r>
                        <a:rPr lang="en-US" sz="1800" b="1" strike="noStrike" spc="-1">
                          <a:solidFill>
                            <a:srgbClr val="FFFFFF"/>
                          </a:solidFill>
                          <a:latin typeface="Calisto MT"/>
                        </a:rPr>
                        <a:t>Examples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BC451B"/>
                    </a:solidFill>
                  </a:tcPr>
                </a:tc>
                <a:extLst>
                  <a:ext uri="{0D108BD9-81ED-4DB2-BD59-A6C34878D82A}">
                    <a16:rowId xmlns:a16="http://schemas.microsoft.com/office/drawing/2014/main" val="10000"/>
                  </a:ext>
                </a:extLst>
              </a:tr>
              <a:tr h="882360">
                <a:tc>
                  <a:txBody>
                    <a:bodyPr/>
                    <a:lstStyle/>
                    <a:p>
                      <a:pPr>
                        <a:lnSpc>
                          <a:spcPct val="100000"/>
                        </a:lnSpc>
                      </a:pPr>
                      <a:r>
                        <a:rPr lang="en-US" sz="1800" b="0" strike="noStrike" spc="-1">
                          <a:solidFill>
                            <a:srgbClr val="000000"/>
                          </a:solidFill>
                          <a:latin typeface="Calisto MT"/>
                        </a:rPr>
                        <a:t>Markdown (document)</a:t>
                      </a:r>
                      <a:endParaRPr lang="en-US" sz="18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E7CFCC"/>
                    </a:solidFill>
                  </a:tcPr>
                </a:tc>
                <a:tc>
                  <a:txBody>
                    <a:bodyPr/>
                    <a:lstStyle/>
                    <a:p>
                      <a:pPr>
                        <a:lnSpc>
                          <a:spcPct val="100000"/>
                        </a:lnSpc>
                      </a:pPr>
                      <a:r>
                        <a:rPr lang="en-US" sz="1800" b="0" strike="noStrike" spc="-1">
                          <a:solidFill>
                            <a:srgbClr val="000000"/>
                          </a:solidFill>
                          <a:latin typeface="Calisto MT"/>
                        </a:rPr>
                        <a:t>#Document Name</a:t>
                      </a:r>
                      <a:br/>
                      <a:r>
                        <a:rPr lang="en-US" sz="1800" b="0" strike="noStrike" spc="-1">
                          <a:solidFill>
                            <a:srgbClr val="000000"/>
                          </a:solidFill>
                          <a:latin typeface="Calisto MT"/>
                        </a:rPr>
                        <a:t>(content)</a:t>
                      </a:r>
                      <a:endParaRPr lang="en-US" sz="1800" b="0" strike="noStrike" spc="-1">
                        <a:latin typeface="Arial"/>
                      </a:endParaRPr>
                    </a:p>
                    <a:p>
                      <a:pPr>
                        <a:lnSpc>
                          <a:spcPct val="100000"/>
                        </a:lnSpc>
                      </a:pPr>
                      <a:r>
                        <a:rPr lang="en-US" sz="1800" b="0" strike="noStrike" spc="-1">
                          <a:solidFill>
                            <a:srgbClr val="000000"/>
                          </a:solidFill>
                          <a:latin typeface="Calisto MT"/>
                        </a:rPr>
                        <a:t># End Document Name</a:t>
                      </a:r>
                      <a:endParaRPr lang="en-US" sz="18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E7CFCC"/>
                    </a:solidFill>
                  </a:tcPr>
                </a:tc>
                <a:extLst>
                  <a:ext uri="{0D108BD9-81ED-4DB2-BD59-A6C34878D82A}">
                    <a16:rowId xmlns:a16="http://schemas.microsoft.com/office/drawing/2014/main" val="10001"/>
                  </a:ext>
                </a:extLst>
              </a:tr>
              <a:tr h="882360">
                <a:tc>
                  <a:txBody>
                    <a:bodyPr/>
                    <a:lstStyle/>
                    <a:p>
                      <a:pPr>
                        <a:lnSpc>
                          <a:spcPct val="100000"/>
                        </a:lnSpc>
                      </a:pPr>
                      <a:r>
                        <a:rPr lang="en-US" sz="1800" b="0" strike="noStrike" spc="-1">
                          <a:solidFill>
                            <a:srgbClr val="000000"/>
                          </a:solidFill>
                          <a:latin typeface="Calisto MT"/>
                        </a:rPr>
                        <a:t>Markdown (code)</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tc>
                  <a:txBody>
                    <a:bodyPr/>
                    <a:lstStyle/>
                    <a:p>
                      <a:pPr>
                        <a:lnSpc>
                          <a:spcPct val="100000"/>
                        </a:lnSpc>
                      </a:pPr>
                      <a:r>
                        <a:rPr lang="en-US" sz="1800" b="0" strike="noStrike" spc="-1">
                          <a:solidFill>
                            <a:srgbClr val="000000"/>
                          </a:solidFill>
                          <a:latin typeface="Calisto MT"/>
                        </a:rPr>
                        <a:t>``` </a:t>
                      </a:r>
                      <a:endParaRPr lang="en-US" sz="1800" b="0" strike="noStrike" spc="-1">
                        <a:latin typeface="Arial"/>
                      </a:endParaRPr>
                    </a:p>
                    <a:p>
                      <a:pPr>
                        <a:lnSpc>
                          <a:spcPct val="100000"/>
                        </a:lnSpc>
                      </a:pPr>
                      <a:r>
                        <a:rPr lang="en-US" sz="1800" b="0" strike="noStrike" spc="-1">
                          <a:solidFill>
                            <a:srgbClr val="000000"/>
                          </a:solidFill>
                          <a:latin typeface="Calisto MT"/>
                        </a:rPr>
                        <a:t>Code excerpt</a:t>
                      </a:r>
                      <a:endParaRPr lang="en-US" sz="1800" b="0" strike="noStrike" spc="-1">
                        <a:latin typeface="Arial"/>
                      </a:endParaRPr>
                    </a:p>
                    <a:p>
                      <a:pPr>
                        <a:lnSpc>
                          <a:spcPct val="100000"/>
                        </a:lnSpc>
                      </a:pPr>
                      <a:r>
                        <a:rPr lang="en-US" sz="1800" b="0" strike="noStrike" spc="-1">
                          <a:solidFill>
                            <a:srgbClr val="000000"/>
                          </a:solidFill>
                          <a:latin typeface="Calisto MT"/>
                        </a:rPr>
                        <a:t>```</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extLst>
                  <a:ext uri="{0D108BD9-81ED-4DB2-BD59-A6C34878D82A}">
                    <a16:rowId xmlns:a16="http://schemas.microsoft.com/office/drawing/2014/main" val="10002"/>
                  </a:ext>
                </a:extLst>
              </a:tr>
              <a:tr h="355320">
                <a:tc>
                  <a:txBody>
                    <a:bodyPr/>
                    <a:lstStyle/>
                    <a:p>
                      <a:pPr>
                        <a:lnSpc>
                          <a:spcPct val="100000"/>
                        </a:lnSpc>
                      </a:pPr>
                      <a:r>
                        <a:rPr lang="en-US" sz="1800" b="0" strike="noStrike" spc="-1">
                          <a:solidFill>
                            <a:srgbClr val="000000"/>
                          </a:solidFill>
                          <a:latin typeface="Calisto MT"/>
                        </a:rPr>
                        <a:t>HTML/XML Tags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7CFCC"/>
                    </a:solidFill>
                  </a:tcPr>
                </a:tc>
                <a:tc>
                  <a:txBody>
                    <a:bodyPr/>
                    <a:lstStyle/>
                    <a:p>
                      <a:pPr>
                        <a:lnSpc>
                          <a:spcPct val="100000"/>
                        </a:lnSpc>
                      </a:pPr>
                      <a:r>
                        <a:rPr lang="en-US" sz="1800" b="0" strike="noStrike" spc="-1">
                          <a:solidFill>
                            <a:srgbClr val="000000"/>
                          </a:solidFill>
                          <a:latin typeface="Calisto MT"/>
                        </a:rPr>
                        <a:t>&lt;tag&gt;content&lt;/tag&gt;</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7CFCC"/>
                    </a:solidFill>
                  </a:tcPr>
                </a:tc>
                <a:extLst>
                  <a:ext uri="{0D108BD9-81ED-4DB2-BD59-A6C34878D82A}">
                    <a16:rowId xmlns:a16="http://schemas.microsoft.com/office/drawing/2014/main" val="10003"/>
                  </a:ext>
                </a:extLst>
              </a:tr>
              <a:tr h="355320">
                <a:tc>
                  <a:txBody>
                    <a:bodyPr/>
                    <a:lstStyle/>
                    <a:p>
                      <a:pPr>
                        <a:lnSpc>
                          <a:spcPct val="100000"/>
                        </a:lnSpc>
                      </a:pPr>
                      <a:r>
                        <a:rPr lang="en-US" sz="1800" b="0" strike="noStrike" spc="-1">
                          <a:solidFill>
                            <a:srgbClr val="000000"/>
                          </a:solidFill>
                          <a:latin typeface="Calisto MT"/>
                        </a:rPr>
                        <a:t>Common Symbols</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tc>
                  <a:txBody>
                    <a:bodyPr/>
                    <a:lstStyle/>
                    <a:p>
                      <a:pPr>
                        <a:lnSpc>
                          <a:spcPct val="100000"/>
                        </a:lnSpc>
                      </a:pPr>
                      <a:r>
                        <a:rPr lang="en-US" sz="1800" b="0" strike="noStrike" spc="-1">
                          <a:solidFill>
                            <a:srgbClr val="000000"/>
                          </a:solidFill>
                          <a:latin typeface="Calisto MT"/>
                        </a:rPr>
                        <a:t>%%%,  ^^^,  -----</a:t>
                      </a:r>
                      <a:endParaRPr lang="en-US" sz="18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F3E8E7"/>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DEF00-5AF8-6F7D-CD3A-90CFDE2EA5EA}"/>
              </a:ext>
            </a:extLst>
          </p:cNvPr>
          <p:cNvSpPr>
            <a:spLocks noGrp="1"/>
          </p:cNvSpPr>
          <p:nvPr>
            <p:ph type="title"/>
          </p:nvPr>
        </p:nvSpPr>
        <p:spPr>
          <a:xfrm>
            <a:off x="6181858" y="51018"/>
            <a:ext cx="4311745" cy="1795583"/>
          </a:xfrm>
        </p:spPr>
        <p:txBody>
          <a:bodyPr>
            <a:normAutofit fontScale="90000"/>
          </a:bodyPr>
          <a:lstStyle/>
          <a:p>
            <a:r>
              <a:rPr lang="en-US" b="1" u="sng" dirty="0"/>
              <a:t>RAS-Commander</a:t>
            </a:r>
            <a:br>
              <a:rPr lang="en-US" b="1" dirty="0"/>
            </a:br>
            <a:r>
              <a:rPr lang="en-US" sz="3600" b="1" i="1" dirty="0"/>
              <a:t>Parallelizing HEC-RAS In a Jupyter Notebook</a:t>
            </a:r>
          </a:p>
        </p:txBody>
      </p:sp>
      <p:pic>
        <p:nvPicPr>
          <p:cNvPr id="1026" name="Picture 2">
            <a:extLst>
              <a:ext uri="{FF2B5EF4-FFF2-40B4-BE49-F238E27FC236}">
                <a16:creationId xmlns:a16="http://schemas.microsoft.com/office/drawing/2014/main" id="{BA031EA2-E86D-2CD1-FDB5-D4E7781ED4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589" t="9430" r="10296" b="6929"/>
          <a:stretch/>
        </p:blipFill>
        <p:spPr bwMode="auto">
          <a:xfrm>
            <a:off x="10493604" y="0"/>
            <a:ext cx="1698396" cy="1795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7862FDE6-A07E-7549-91FB-5EAD7630B53F}"/>
              </a:ext>
            </a:extLst>
          </p:cNvPr>
          <p:cNvSpPr txBox="1"/>
          <p:nvPr/>
        </p:nvSpPr>
        <p:spPr>
          <a:xfrm>
            <a:off x="267221" y="51018"/>
            <a:ext cx="5742922" cy="6863417"/>
          </a:xfrm>
          <a:prstGeom prst="rect">
            <a:avLst/>
          </a:prstGeom>
          <a:noFill/>
        </p:spPr>
        <p:txBody>
          <a:bodyPr wrap="square" rtlCol="0">
            <a:spAutoFit/>
          </a:bodyPr>
          <a:lstStyle/>
          <a:p>
            <a:r>
              <a:rPr lang="en-US" sz="2200" b="1" dirty="0"/>
              <a:t>AI-Coded Jupyter Notebook Supporting:</a:t>
            </a:r>
          </a:p>
          <a:p>
            <a:pPr marL="285750" indent="-285750">
              <a:buFont typeface="Arial" panose="020B0604020202020204" pitchFamily="34" charset="0"/>
              <a:buChar char="•"/>
            </a:pPr>
            <a:r>
              <a:rPr lang="en-US" sz="2000" dirty="0"/>
              <a:t>Parallel HEC-RAS Execution</a:t>
            </a:r>
          </a:p>
          <a:p>
            <a:pPr marL="285750" indent="-285750">
              <a:buFont typeface="Arial" panose="020B0604020202020204" pitchFamily="34" charset="0"/>
              <a:buChar char="•"/>
            </a:pPr>
            <a:r>
              <a:rPr lang="en-US" sz="2000" dirty="0"/>
              <a:t>Windows Native: Supports All Versions</a:t>
            </a:r>
          </a:p>
          <a:p>
            <a:pPr marL="285750" indent="-285750">
              <a:buFont typeface="Arial" panose="020B0604020202020204" pitchFamily="34" charset="0"/>
              <a:buChar char="•"/>
            </a:pPr>
            <a:r>
              <a:rPr lang="en-US" sz="2000" dirty="0"/>
              <a:t>Leverage Multiple Workstations in Parallel</a:t>
            </a:r>
          </a:p>
          <a:p>
            <a:pPr marL="285750" indent="-285750">
              <a:buFont typeface="Arial" panose="020B0604020202020204" pitchFamily="34" charset="0"/>
              <a:buChar char="•"/>
            </a:pPr>
            <a:r>
              <a:rPr lang="en-US" sz="2000" dirty="0"/>
              <a:t>Open Source, MIT License</a:t>
            </a:r>
          </a:p>
          <a:p>
            <a:pPr marL="285750" indent="-285750">
              <a:buFont typeface="Arial" panose="020B0604020202020204" pitchFamily="34" charset="0"/>
              <a:buChar char="•"/>
            </a:pPr>
            <a:endParaRPr lang="en-US" sz="2400" dirty="0"/>
          </a:p>
          <a:p>
            <a:r>
              <a:rPr lang="en-US" sz="2200" b="1" dirty="0"/>
              <a:t>Basic Components</a:t>
            </a:r>
          </a:p>
          <a:p>
            <a:pPr marL="342900" indent="-342900">
              <a:buFont typeface="Arial" panose="020B0604020202020204" pitchFamily="34" charset="0"/>
              <a:buChar char="•"/>
            </a:pPr>
            <a:r>
              <a:rPr lang="en-US" sz="2000" dirty="0"/>
              <a:t>User Input and Settings</a:t>
            </a:r>
          </a:p>
          <a:p>
            <a:pPr marL="342900" indent="-342900">
              <a:buFont typeface="Arial" panose="020B0604020202020204" pitchFamily="34" charset="0"/>
              <a:buChar char="•"/>
            </a:pPr>
            <a:r>
              <a:rPr lang="en-US" sz="2000" dirty="0">
                <a:solidFill>
                  <a:srgbClr val="FF0000"/>
                </a:solidFill>
              </a:rPr>
              <a:t>New! </a:t>
            </a:r>
            <a:r>
              <a:rPr lang="en-US" sz="2000" dirty="0" err="1"/>
              <a:t>Tkinter</a:t>
            </a:r>
            <a:r>
              <a:rPr lang="en-US" sz="2000" dirty="0"/>
              <a:t> GUI</a:t>
            </a:r>
          </a:p>
          <a:p>
            <a:pPr marL="342900" indent="-342900">
              <a:buFont typeface="Arial" panose="020B0604020202020204" pitchFamily="34" charset="0"/>
              <a:buChar char="•"/>
            </a:pPr>
            <a:r>
              <a:rPr lang="en-US" sz="2000" dirty="0"/>
              <a:t>File Deploy and Copy</a:t>
            </a:r>
          </a:p>
          <a:p>
            <a:pPr marL="342900" indent="-342900">
              <a:buFont typeface="Arial" panose="020B0604020202020204" pitchFamily="34" charset="0"/>
              <a:buChar char="•"/>
            </a:pPr>
            <a:r>
              <a:rPr lang="en-US" sz="2000" dirty="0"/>
              <a:t>Batch File Creation</a:t>
            </a:r>
          </a:p>
          <a:p>
            <a:pPr marL="342900" indent="-342900">
              <a:buFont typeface="Arial" panose="020B0604020202020204" pitchFamily="34" charset="0"/>
              <a:buChar char="•"/>
            </a:pPr>
            <a:r>
              <a:rPr lang="en-US" sz="2000" dirty="0"/>
              <a:t>Command Line Execution</a:t>
            </a:r>
          </a:p>
          <a:p>
            <a:pPr marL="342900" indent="-342900">
              <a:buFont typeface="Arial" panose="020B0604020202020204" pitchFamily="34" charset="0"/>
              <a:buChar char="•"/>
            </a:pPr>
            <a:r>
              <a:rPr lang="en-US" sz="2000" dirty="0"/>
              <a:t>Results Collection</a:t>
            </a:r>
          </a:p>
          <a:p>
            <a:endParaRPr lang="en-US" sz="2400" dirty="0"/>
          </a:p>
          <a:p>
            <a:r>
              <a:rPr lang="en-US" sz="2200" b="1" dirty="0"/>
              <a:t>Flexible Operation:</a:t>
            </a:r>
          </a:p>
          <a:p>
            <a:pPr marL="342900" indent="-342900">
              <a:buFont typeface="Arial" panose="020B0604020202020204" pitchFamily="34" charset="0"/>
              <a:buChar char="•"/>
            </a:pPr>
            <a:r>
              <a:rPr lang="en-US" sz="2000" dirty="0"/>
              <a:t>Bring Your Own Project</a:t>
            </a:r>
          </a:p>
          <a:p>
            <a:pPr marL="342900" indent="-342900">
              <a:buFont typeface="Arial" panose="020B0604020202020204" pitchFamily="34" charset="0"/>
              <a:buChar char="•"/>
            </a:pPr>
            <a:r>
              <a:rPr lang="en-US" sz="2000" dirty="0"/>
              <a:t>Create Plans from HMS DSS Input Files</a:t>
            </a:r>
          </a:p>
          <a:p>
            <a:pPr marL="342900" indent="-342900">
              <a:buFont typeface="Arial" panose="020B0604020202020204" pitchFamily="34" charset="0"/>
              <a:buChar char="•"/>
            </a:pPr>
            <a:r>
              <a:rPr lang="en-US" sz="2000" dirty="0"/>
              <a:t>Optional 2D Infiltration Overrides</a:t>
            </a:r>
          </a:p>
          <a:p>
            <a:pPr marL="342900" indent="-342900">
              <a:buFont typeface="Arial" panose="020B0604020202020204" pitchFamily="34" charset="0"/>
              <a:buChar char="•"/>
            </a:pPr>
            <a:endParaRPr lang="en-US" sz="2000" dirty="0"/>
          </a:p>
          <a:p>
            <a:r>
              <a:rPr lang="en-US" b="1" i="1" dirty="0"/>
              <a:t>RAS-Commander is ready for AI-Assisted editing to support your bespoke applications.</a:t>
            </a:r>
          </a:p>
        </p:txBody>
      </p:sp>
      <p:pic>
        <p:nvPicPr>
          <p:cNvPr id="3074" name="Picture 2">
            <a:extLst>
              <a:ext uri="{FF2B5EF4-FFF2-40B4-BE49-F238E27FC236}">
                <a16:creationId xmlns:a16="http://schemas.microsoft.com/office/drawing/2014/main" id="{C27FA87E-77D7-25FA-4F66-F756A41046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593"/>
          <a:stretch/>
        </p:blipFill>
        <p:spPr bwMode="auto">
          <a:xfrm>
            <a:off x="6023873" y="1776560"/>
            <a:ext cx="6168128" cy="5081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79776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7690B-59B0-D53E-E2FE-724421B6322C}"/>
              </a:ext>
            </a:extLst>
          </p:cNvPr>
          <p:cNvSpPr>
            <a:spLocks noGrp="1"/>
          </p:cNvSpPr>
          <p:nvPr>
            <p:ph type="title"/>
          </p:nvPr>
        </p:nvSpPr>
        <p:spPr/>
        <p:txBody>
          <a:bodyPr/>
          <a:lstStyle/>
          <a:p>
            <a:r>
              <a:rPr lang="en-US" b="1" dirty="0"/>
              <a:t>HMS-Commander</a:t>
            </a:r>
          </a:p>
        </p:txBody>
      </p:sp>
      <p:sp>
        <p:nvSpPr>
          <p:cNvPr id="3" name="Content Placeholder 2">
            <a:extLst>
              <a:ext uri="{FF2B5EF4-FFF2-40B4-BE49-F238E27FC236}">
                <a16:creationId xmlns:a16="http://schemas.microsoft.com/office/drawing/2014/main" id="{E774CD69-53A0-9EBB-424F-782B5A7CD06D}"/>
              </a:ext>
            </a:extLst>
          </p:cNvPr>
          <p:cNvSpPr>
            <a:spLocks noGrp="1"/>
          </p:cNvSpPr>
          <p:nvPr>
            <p:ph idx="1"/>
          </p:nvPr>
        </p:nvSpPr>
        <p:spPr>
          <a:xfrm>
            <a:off x="838200" y="1503401"/>
            <a:ext cx="10515600" cy="3556969"/>
          </a:xfrm>
        </p:spPr>
        <p:txBody>
          <a:bodyPr>
            <a:normAutofit lnSpcReduction="10000"/>
          </a:bodyPr>
          <a:lstStyle/>
          <a:p>
            <a:pPr marL="0" indent="0">
              <a:buNone/>
            </a:pPr>
            <a:r>
              <a:rPr lang="en-US" u="sng" dirty="0"/>
              <a:t>AI-Coded Jupyter Notebook Supporting</a:t>
            </a:r>
            <a:endParaRPr lang="en-US" dirty="0"/>
          </a:p>
          <a:p>
            <a:r>
              <a:rPr lang="en-US" sz="2400" dirty="0"/>
              <a:t>Subbasin Parameter Editing</a:t>
            </a:r>
          </a:p>
          <a:p>
            <a:r>
              <a:rPr lang="en-US" sz="2400" dirty="0"/>
              <a:t>DSS Output File Renaming</a:t>
            </a:r>
          </a:p>
          <a:p>
            <a:r>
              <a:rPr lang="en-US" sz="2400" dirty="0"/>
              <a:t>Impervious Grid Scaling &gt; 1.0</a:t>
            </a:r>
          </a:p>
          <a:p>
            <a:r>
              <a:rPr lang="en-US" sz="2400" dirty="0"/>
              <a:t>Calibration Regions by shapefile</a:t>
            </a:r>
          </a:p>
          <a:p>
            <a:r>
              <a:rPr lang="en-US" sz="2400" dirty="0"/>
              <a:t>CSV File Input </a:t>
            </a:r>
          </a:p>
          <a:p>
            <a:r>
              <a:rPr lang="en-US" sz="2400" dirty="0"/>
              <a:t>Enables Linked HMS&gt;RAS Calibration Workflows</a:t>
            </a:r>
          </a:p>
          <a:p>
            <a:r>
              <a:rPr lang="en-US" sz="2400" dirty="0"/>
              <a:t>Modular Script Ready for AI-Editing for Bespoke Applications</a:t>
            </a:r>
          </a:p>
          <a:p>
            <a:endParaRPr lang="en-US" dirty="0"/>
          </a:p>
        </p:txBody>
      </p:sp>
      <p:pic>
        <p:nvPicPr>
          <p:cNvPr id="4098" name="Picture 2">
            <a:extLst>
              <a:ext uri="{FF2B5EF4-FFF2-40B4-BE49-F238E27FC236}">
                <a16:creationId xmlns:a16="http://schemas.microsoft.com/office/drawing/2014/main" id="{C90FCBBD-7B70-5E8B-2B05-B020B5CBDF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5692" y="1"/>
            <a:ext cx="4346308" cy="434630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0AE4AE54-5F4B-2F26-67F7-A3055B8BEEBF}"/>
              </a:ext>
            </a:extLst>
          </p:cNvPr>
          <p:cNvGraphicFramePr>
            <a:graphicFrameLocks noGrp="1"/>
          </p:cNvGraphicFramePr>
          <p:nvPr/>
        </p:nvGraphicFramePr>
        <p:xfrm>
          <a:off x="977803" y="5354599"/>
          <a:ext cx="10515600" cy="1440180"/>
        </p:xfrm>
        <a:graphic>
          <a:graphicData uri="http://schemas.openxmlformats.org/drawingml/2006/table">
            <a:tbl>
              <a:tblPr>
                <a:tableStyleId>{073A0DAA-6AF3-43AB-8588-CEC1D06C72B9}</a:tableStyleId>
              </a:tblPr>
              <a:tblGrid>
                <a:gridCol w="1051560">
                  <a:extLst>
                    <a:ext uri="{9D8B030D-6E8A-4147-A177-3AD203B41FA5}">
                      <a16:colId xmlns:a16="http://schemas.microsoft.com/office/drawing/2014/main" val="3982182467"/>
                    </a:ext>
                  </a:extLst>
                </a:gridCol>
                <a:gridCol w="1051560">
                  <a:extLst>
                    <a:ext uri="{9D8B030D-6E8A-4147-A177-3AD203B41FA5}">
                      <a16:colId xmlns:a16="http://schemas.microsoft.com/office/drawing/2014/main" val="3852132566"/>
                    </a:ext>
                  </a:extLst>
                </a:gridCol>
                <a:gridCol w="1051560">
                  <a:extLst>
                    <a:ext uri="{9D8B030D-6E8A-4147-A177-3AD203B41FA5}">
                      <a16:colId xmlns:a16="http://schemas.microsoft.com/office/drawing/2014/main" val="865043475"/>
                    </a:ext>
                  </a:extLst>
                </a:gridCol>
                <a:gridCol w="1051560">
                  <a:extLst>
                    <a:ext uri="{9D8B030D-6E8A-4147-A177-3AD203B41FA5}">
                      <a16:colId xmlns:a16="http://schemas.microsoft.com/office/drawing/2014/main" val="2440699339"/>
                    </a:ext>
                  </a:extLst>
                </a:gridCol>
                <a:gridCol w="1051560">
                  <a:extLst>
                    <a:ext uri="{9D8B030D-6E8A-4147-A177-3AD203B41FA5}">
                      <a16:colId xmlns:a16="http://schemas.microsoft.com/office/drawing/2014/main" val="3817426414"/>
                    </a:ext>
                  </a:extLst>
                </a:gridCol>
                <a:gridCol w="1051560">
                  <a:extLst>
                    <a:ext uri="{9D8B030D-6E8A-4147-A177-3AD203B41FA5}">
                      <a16:colId xmlns:a16="http://schemas.microsoft.com/office/drawing/2014/main" val="4231927392"/>
                    </a:ext>
                  </a:extLst>
                </a:gridCol>
                <a:gridCol w="1051560">
                  <a:extLst>
                    <a:ext uri="{9D8B030D-6E8A-4147-A177-3AD203B41FA5}">
                      <a16:colId xmlns:a16="http://schemas.microsoft.com/office/drawing/2014/main" val="1065900971"/>
                    </a:ext>
                  </a:extLst>
                </a:gridCol>
                <a:gridCol w="937900">
                  <a:extLst>
                    <a:ext uri="{9D8B030D-6E8A-4147-A177-3AD203B41FA5}">
                      <a16:colId xmlns:a16="http://schemas.microsoft.com/office/drawing/2014/main" val="3995094913"/>
                    </a:ext>
                  </a:extLst>
                </a:gridCol>
                <a:gridCol w="1179646">
                  <a:extLst>
                    <a:ext uri="{9D8B030D-6E8A-4147-A177-3AD203B41FA5}">
                      <a16:colId xmlns:a16="http://schemas.microsoft.com/office/drawing/2014/main" val="2397372839"/>
                    </a:ext>
                  </a:extLst>
                </a:gridCol>
                <a:gridCol w="1037134">
                  <a:extLst>
                    <a:ext uri="{9D8B030D-6E8A-4147-A177-3AD203B41FA5}">
                      <a16:colId xmlns:a16="http://schemas.microsoft.com/office/drawing/2014/main" val="3011003730"/>
                    </a:ext>
                  </a:extLst>
                </a:gridCol>
              </a:tblGrid>
              <a:tr h="0">
                <a:tc>
                  <a:txBody>
                    <a:bodyPr/>
                    <a:lstStyle/>
                    <a:p>
                      <a:pPr algn="ctr"/>
                      <a:r>
                        <a:rPr lang="en-US" sz="1200" dirty="0" err="1">
                          <a:effectLst/>
                        </a:rPr>
                        <a:t>user_run</a:t>
                      </a:r>
                      <a:r>
                        <a:rPr lang="en-US" sz="1200" dirty="0">
                          <a:effectLst/>
                        </a:rPr>
                        <a:t>_</a:t>
                      </a:r>
                    </a:p>
                    <a:p>
                      <a:pPr algn="ctr"/>
                      <a:r>
                        <a:rPr lang="en-US" sz="1200" dirty="0">
                          <a:effectLst/>
                        </a:rPr>
                        <a:t>number_</a:t>
                      </a:r>
                    </a:p>
                    <a:p>
                      <a:pPr algn="ctr"/>
                      <a:r>
                        <a:rPr lang="en-US" sz="1200" dirty="0" err="1">
                          <a:effectLst/>
                        </a:rPr>
                        <a:t>from_csv</a:t>
                      </a:r>
                      <a:endParaRPr lang="en-US" sz="1200" dirty="0">
                        <a:effectLst/>
                      </a:endParaRPr>
                    </a:p>
                  </a:txBody>
                  <a:tcPr marL="123825" marR="123825" marT="57150" marB="57150" anchor="ctr"/>
                </a:tc>
                <a:tc>
                  <a:txBody>
                    <a:bodyPr/>
                    <a:lstStyle/>
                    <a:p>
                      <a:pPr algn="ctr"/>
                      <a:r>
                        <a:rPr lang="en-US" sz="1200" dirty="0">
                          <a:effectLst/>
                        </a:rPr>
                        <a:t>initial_</a:t>
                      </a:r>
                    </a:p>
                    <a:p>
                      <a:pPr algn="ctr"/>
                      <a:r>
                        <a:rPr lang="en-US" sz="1200" dirty="0" err="1">
                          <a:effectLst/>
                        </a:rPr>
                        <a:t>deficit_scale</a:t>
                      </a:r>
                      <a:endParaRPr lang="en-US" sz="1200" dirty="0">
                        <a:effectLst/>
                      </a:endParaRPr>
                    </a:p>
                  </a:txBody>
                  <a:tcPr marL="123825" marR="123825" marT="57150" marB="57150" anchor="ctr"/>
                </a:tc>
                <a:tc>
                  <a:txBody>
                    <a:bodyPr/>
                    <a:lstStyle/>
                    <a:p>
                      <a:pPr algn="ctr"/>
                      <a:r>
                        <a:rPr lang="en-US" sz="1200" dirty="0">
                          <a:effectLst/>
                        </a:rPr>
                        <a:t>maximum_</a:t>
                      </a:r>
                    </a:p>
                    <a:p>
                      <a:pPr algn="ctr"/>
                      <a:r>
                        <a:rPr lang="en-US" sz="1200" dirty="0" err="1">
                          <a:effectLst/>
                        </a:rPr>
                        <a:t>deficit_scale</a:t>
                      </a:r>
                      <a:endParaRPr lang="en-US" sz="1200" dirty="0">
                        <a:effectLst/>
                      </a:endParaRPr>
                    </a:p>
                  </a:txBody>
                  <a:tcPr marL="123825" marR="123825" marT="57150" marB="57150" anchor="ctr"/>
                </a:tc>
                <a:tc>
                  <a:txBody>
                    <a:bodyPr/>
                    <a:lstStyle/>
                    <a:p>
                      <a:pPr algn="ctr"/>
                      <a:r>
                        <a:rPr lang="en-US" sz="1200" dirty="0" err="1">
                          <a:effectLst/>
                        </a:rPr>
                        <a:t>percolation_rate_scale</a:t>
                      </a:r>
                      <a:endParaRPr lang="en-US" sz="1200" dirty="0">
                        <a:effectLst/>
                      </a:endParaRPr>
                    </a:p>
                  </a:txBody>
                  <a:tcPr marL="123825" marR="123825" marT="57150" marB="57150" anchor="ctr"/>
                </a:tc>
                <a:tc>
                  <a:txBody>
                    <a:bodyPr/>
                    <a:lstStyle/>
                    <a:p>
                      <a:pPr algn="ctr"/>
                      <a:r>
                        <a:rPr lang="en-US" sz="1200" dirty="0" err="1">
                          <a:effectLst/>
                        </a:rPr>
                        <a:t>impervious_area_scale</a:t>
                      </a:r>
                      <a:endParaRPr lang="en-US" sz="1200" dirty="0">
                        <a:effectLst/>
                      </a:endParaRPr>
                    </a:p>
                  </a:txBody>
                  <a:tcPr marL="123825" marR="123825" marT="57150" marB="57150" anchor="ctr"/>
                </a:tc>
                <a:tc>
                  <a:txBody>
                    <a:bodyPr/>
                    <a:lstStyle/>
                    <a:p>
                      <a:pPr algn="ctr"/>
                      <a:r>
                        <a:rPr lang="en-US" sz="1200" dirty="0">
                          <a:effectLst/>
                        </a:rPr>
                        <a:t>recession_</a:t>
                      </a:r>
                    </a:p>
                    <a:p>
                      <a:pPr algn="ctr"/>
                      <a:r>
                        <a:rPr lang="en-US" sz="1200" dirty="0">
                          <a:effectLst/>
                        </a:rPr>
                        <a:t>factor</a:t>
                      </a:r>
                    </a:p>
                  </a:txBody>
                  <a:tcPr marL="123825" marR="123825" marT="57150" marB="57150" anchor="ctr"/>
                </a:tc>
                <a:tc>
                  <a:txBody>
                    <a:bodyPr/>
                    <a:lstStyle/>
                    <a:p>
                      <a:pPr algn="ctr"/>
                      <a:r>
                        <a:rPr lang="en-US" sz="1200">
                          <a:effectLst/>
                        </a:rPr>
                        <a:t>initial_flow_area_ratio</a:t>
                      </a:r>
                    </a:p>
                  </a:txBody>
                  <a:tcPr marL="123825" marR="123825" marT="57150" marB="57150" anchor="ctr"/>
                </a:tc>
                <a:tc>
                  <a:txBody>
                    <a:bodyPr/>
                    <a:lstStyle/>
                    <a:p>
                      <a:pPr algn="ctr"/>
                      <a:r>
                        <a:rPr lang="en-US" sz="1200" dirty="0">
                          <a:effectLst/>
                        </a:rPr>
                        <a:t>threshold_</a:t>
                      </a:r>
                    </a:p>
                    <a:p>
                      <a:pPr algn="ctr"/>
                      <a:r>
                        <a:rPr lang="en-US" sz="1200" dirty="0" err="1">
                          <a:effectLst/>
                        </a:rPr>
                        <a:t>flow_to</a:t>
                      </a:r>
                      <a:r>
                        <a:rPr lang="en-US" sz="1200" dirty="0">
                          <a:effectLst/>
                        </a:rPr>
                        <a:t>_</a:t>
                      </a:r>
                    </a:p>
                    <a:p>
                      <a:pPr algn="ctr"/>
                      <a:r>
                        <a:rPr lang="en-US" sz="1200" dirty="0" err="1">
                          <a:effectLst/>
                        </a:rPr>
                        <a:t>peak_ratio</a:t>
                      </a:r>
                      <a:endParaRPr lang="en-US" sz="1200" dirty="0">
                        <a:effectLst/>
                      </a:endParaRPr>
                    </a:p>
                  </a:txBody>
                  <a:tcPr marL="123825" marR="123825" marT="57150" marB="57150" anchor="ctr"/>
                </a:tc>
                <a:tc>
                  <a:txBody>
                    <a:bodyPr/>
                    <a:lstStyle/>
                    <a:p>
                      <a:pPr algn="ctr"/>
                      <a:r>
                        <a:rPr lang="en-US" sz="1200" dirty="0" err="1">
                          <a:effectLst/>
                        </a:rPr>
                        <a:t>time_of</a:t>
                      </a:r>
                      <a:r>
                        <a:rPr lang="en-US" sz="1200" dirty="0">
                          <a:effectLst/>
                        </a:rPr>
                        <a:t>_</a:t>
                      </a:r>
                    </a:p>
                    <a:p>
                      <a:pPr algn="ctr"/>
                      <a:r>
                        <a:rPr lang="en-US" sz="1200" dirty="0" err="1">
                          <a:effectLst/>
                        </a:rPr>
                        <a:t>concentration_scale</a:t>
                      </a:r>
                      <a:endParaRPr lang="en-US" sz="1200" dirty="0">
                        <a:effectLst/>
                      </a:endParaRPr>
                    </a:p>
                  </a:txBody>
                  <a:tcPr marL="123825" marR="123825" marT="57150" marB="57150" anchor="ctr"/>
                </a:tc>
                <a:tc>
                  <a:txBody>
                    <a:bodyPr/>
                    <a:lstStyle/>
                    <a:p>
                      <a:pPr algn="ctr"/>
                      <a:r>
                        <a:rPr lang="en-US" sz="1200" dirty="0">
                          <a:effectLst/>
                        </a:rPr>
                        <a:t>storage_</a:t>
                      </a:r>
                    </a:p>
                    <a:p>
                      <a:pPr algn="ctr"/>
                      <a:r>
                        <a:rPr lang="en-US" sz="1200" dirty="0">
                          <a:effectLst/>
                        </a:rPr>
                        <a:t>coefficient_</a:t>
                      </a:r>
                    </a:p>
                    <a:p>
                      <a:pPr algn="ctr"/>
                      <a:r>
                        <a:rPr lang="en-US" sz="1200" dirty="0">
                          <a:effectLst/>
                        </a:rPr>
                        <a:t>scale</a:t>
                      </a:r>
                    </a:p>
                  </a:txBody>
                  <a:tcPr marL="123825" marR="123825" marT="57150" marB="57150" anchor="ctr"/>
                </a:tc>
                <a:extLst>
                  <a:ext uri="{0D108BD9-81ED-4DB2-BD59-A6C34878D82A}">
                    <a16:rowId xmlns:a16="http://schemas.microsoft.com/office/drawing/2014/main" val="2610122074"/>
                  </a:ext>
                </a:extLst>
              </a:tr>
              <a:tr h="0">
                <a:tc>
                  <a:txBody>
                    <a:bodyPr/>
                    <a:lstStyle/>
                    <a:p>
                      <a:pPr algn="ctr"/>
                      <a:r>
                        <a:rPr lang="en-US" sz="1200">
                          <a:effectLst/>
                        </a:rPr>
                        <a:t>1</a:t>
                      </a:r>
                    </a:p>
                  </a:txBody>
                  <a:tcPr marL="123825" marR="123825" marT="57150" marB="57150" anchor="ctr"/>
                </a:tc>
                <a:tc>
                  <a:txBody>
                    <a:bodyPr/>
                    <a:lstStyle/>
                    <a:p>
                      <a:pPr algn="ctr"/>
                      <a:r>
                        <a:rPr lang="en-US" sz="1200">
                          <a:effectLst/>
                        </a:rPr>
                        <a:t>1.0</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0.06</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0.1</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0.1</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1</a:t>
                      </a:r>
                    </a:p>
                  </a:txBody>
                  <a:tcPr marL="123825" marR="123825" marT="57150" marB="57150" anchor="ctr"/>
                </a:tc>
                <a:extLst>
                  <a:ext uri="{0D108BD9-81ED-4DB2-BD59-A6C34878D82A}">
                    <a16:rowId xmlns:a16="http://schemas.microsoft.com/office/drawing/2014/main" val="3375005198"/>
                  </a:ext>
                </a:extLst>
              </a:tr>
              <a:tr h="0">
                <a:tc>
                  <a:txBody>
                    <a:bodyPr/>
                    <a:lstStyle/>
                    <a:p>
                      <a:pPr algn="ctr"/>
                      <a:r>
                        <a:rPr lang="en-US" sz="1200">
                          <a:effectLst/>
                        </a:rPr>
                        <a:t>2</a:t>
                      </a:r>
                    </a:p>
                  </a:txBody>
                  <a:tcPr marL="123825" marR="123825" marT="57150" marB="57150" anchor="ctr"/>
                </a:tc>
                <a:tc>
                  <a:txBody>
                    <a:bodyPr/>
                    <a:lstStyle/>
                    <a:p>
                      <a:pPr algn="ctr"/>
                      <a:r>
                        <a:rPr lang="en-US" sz="1200">
                          <a:effectLst/>
                        </a:rPr>
                        <a:t>0.9</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0.06</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0.1</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a:effectLst/>
                        </a:rPr>
                        <a:t>0.1</a:t>
                      </a:r>
                    </a:p>
                  </a:txBody>
                  <a:tcPr marL="123825" marR="123825" marT="57150" marB="57150" anchor="ctr"/>
                </a:tc>
                <a:tc>
                  <a:txBody>
                    <a:bodyPr/>
                    <a:lstStyle/>
                    <a:p>
                      <a:pPr algn="ctr"/>
                      <a:r>
                        <a:rPr lang="en-US" sz="1200">
                          <a:effectLst/>
                        </a:rPr>
                        <a:t>1</a:t>
                      </a:r>
                    </a:p>
                  </a:txBody>
                  <a:tcPr marL="123825" marR="123825" marT="57150" marB="57150" anchor="ctr"/>
                </a:tc>
                <a:tc>
                  <a:txBody>
                    <a:bodyPr/>
                    <a:lstStyle/>
                    <a:p>
                      <a:pPr algn="ctr"/>
                      <a:r>
                        <a:rPr lang="en-US" sz="1200" dirty="0">
                          <a:effectLst/>
                        </a:rPr>
                        <a:t>1</a:t>
                      </a:r>
                    </a:p>
                  </a:txBody>
                  <a:tcPr marL="123825" marR="123825" marT="57150" marB="57150" anchor="ctr"/>
                </a:tc>
                <a:extLst>
                  <a:ext uri="{0D108BD9-81ED-4DB2-BD59-A6C34878D82A}">
                    <a16:rowId xmlns:a16="http://schemas.microsoft.com/office/drawing/2014/main" val="3164763508"/>
                  </a:ext>
                </a:extLst>
              </a:tr>
            </a:tbl>
          </a:graphicData>
        </a:graphic>
      </p:graphicFrame>
      <p:sp>
        <p:nvSpPr>
          <p:cNvPr id="5" name="Rectangle 3">
            <a:extLst>
              <a:ext uri="{FF2B5EF4-FFF2-40B4-BE49-F238E27FC236}">
                <a16:creationId xmlns:a16="http://schemas.microsoft.com/office/drawing/2014/main" id="{D89E0396-62A4-FF12-1000-1AE554605E40}"/>
              </a:ext>
            </a:extLst>
          </p:cNvPr>
          <p:cNvSpPr>
            <a:spLocks noChangeArrowheads="1"/>
          </p:cNvSpPr>
          <p:nvPr/>
        </p:nvSpPr>
        <p:spPr bwMode="auto">
          <a:xfrm>
            <a:off x="908001" y="5077600"/>
            <a:ext cx="596400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1F2328"/>
                </a:solidFill>
                <a:effectLst/>
                <a:latin typeface="-apple-system"/>
              </a:rPr>
              <a:t>Example CSV Input used for HMS-Commander and RAS-Commander 2D Infiltration Overrides: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000830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a:xfrm>
            <a:off x="838200" y="0"/>
            <a:ext cx="10515600" cy="1325563"/>
          </a:xfrm>
        </p:spPr>
        <p:txBody>
          <a:bodyPr/>
          <a:lstStyle/>
          <a:p>
            <a:r>
              <a:rPr lang="en-US" u="sng" dirty="0"/>
              <a:t>Where’s the AI?</a:t>
            </a:r>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569464" y="888671"/>
            <a:ext cx="8302860" cy="5216236"/>
          </a:xfrm>
        </p:spPr>
        <p:txBody>
          <a:bodyPr>
            <a:normAutofit fontScale="85000" lnSpcReduction="20000"/>
          </a:bodyPr>
          <a:lstStyle/>
          <a:p>
            <a:pPr marL="0" indent="0">
              <a:buNone/>
            </a:pPr>
            <a:r>
              <a:rPr lang="en-US" dirty="0"/>
              <a:t>A few clarifications on how we are using AI:</a:t>
            </a:r>
          </a:p>
          <a:p>
            <a:r>
              <a:rPr lang="en-US" dirty="0"/>
              <a:t>AI is not operating the model</a:t>
            </a:r>
          </a:p>
          <a:p>
            <a:r>
              <a:rPr lang="en-US" dirty="0"/>
              <a:t>AI isn’t making decisions or optimizing anything directly</a:t>
            </a:r>
          </a:p>
          <a:p>
            <a:pPr marL="0" indent="0">
              <a:buNone/>
            </a:pPr>
            <a:endParaRPr lang="en-US" dirty="0"/>
          </a:p>
          <a:p>
            <a:pPr marL="0" indent="0">
              <a:buNone/>
            </a:pPr>
            <a:r>
              <a:rPr lang="en-US" u="sng" dirty="0"/>
              <a:t>Here is the secret sauce:</a:t>
            </a:r>
          </a:p>
          <a:p>
            <a:pPr marL="514350" indent="-514350">
              <a:buFont typeface="+mj-lt"/>
              <a:buAutoNum type="arabicPeriod"/>
            </a:pPr>
            <a:r>
              <a:rPr lang="en-US" sz="2200" dirty="0"/>
              <a:t>AI was used to write python code into notebooks, starting from plain language descriptions. </a:t>
            </a:r>
          </a:p>
          <a:p>
            <a:pPr marL="514350" indent="-514350">
              <a:buFont typeface="+mj-lt"/>
              <a:buAutoNum type="arabicPeriod"/>
            </a:pPr>
            <a:r>
              <a:rPr lang="en-US" sz="2200" dirty="0"/>
              <a:t>AI was also used to explain code segments it had written, to better teach me how to direct it with English commands to create the desired code output and functionality</a:t>
            </a:r>
          </a:p>
          <a:p>
            <a:pPr marL="514350" indent="-514350">
              <a:buFont typeface="+mj-lt"/>
              <a:buAutoNum type="arabicPeriod"/>
            </a:pPr>
            <a:r>
              <a:rPr lang="en-US" sz="2200" dirty="0"/>
              <a:t>As someone with very little prior python experience, I was able to generate useful code and innovative workflows that immediately unlocked innovations that were previously unreachable.</a:t>
            </a:r>
          </a:p>
          <a:p>
            <a:pPr marL="0" indent="0">
              <a:buNone/>
            </a:pPr>
            <a:endParaRPr lang="en-US" dirty="0"/>
          </a:p>
          <a:p>
            <a:pPr marL="0" indent="0" algn="ctr">
              <a:buNone/>
            </a:pPr>
            <a:r>
              <a:rPr lang="en-US" sz="2600" b="1" i="1" dirty="0"/>
              <a:t>The most powerful capability of Large Language Model is the ability to speak multiple languages fluently.  Especially deterministic languages like code.  </a:t>
            </a:r>
          </a:p>
          <a:p>
            <a:endParaRPr lang="en-US" dirty="0"/>
          </a:p>
          <a:p>
            <a:pPr lvl="1"/>
            <a:endParaRPr lang="en-US" dirty="0"/>
          </a:p>
        </p:txBody>
      </p:sp>
      <p:pic>
        <p:nvPicPr>
          <p:cNvPr id="6146" name="Picture 2">
            <a:extLst>
              <a:ext uri="{FF2B5EF4-FFF2-40B4-BE49-F238E27FC236}">
                <a16:creationId xmlns:a16="http://schemas.microsoft.com/office/drawing/2014/main" id="{C7A3560B-A7C2-CC67-86A4-4D2C1150E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72323" y="2638452"/>
            <a:ext cx="3074181" cy="3062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77282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B56C6-BBA6-A460-1CD4-9B137A93DA0C}"/>
              </a:ext>
            </a:extLst>
          </p:cNvPr>
          <p:cNvSpPr>
            <a:spLocks noGrp="1"/>
          </p:cNvSpPr>
          <p:nvPr>
            <p:ph type="title"/>
          </p:nvPr>
        </p:nvSpPr>
        <p:spPr/>
        <p:txBody>
          <a:bodyPr/>
          <a:lstStyle/>
          <a:p>
            <a:r>
              <a:rPr lang="en-US" b="1" dirty="0"/>
              <a:t>But How Do We Parallelize</a:t>
            </a:r>
          </a:p>
        </p:txBody>
      </p:sp>
      <p:sp>
        <p:nvSpPr>
          <p:cNvPr id="3" name="Text Placeholder 2">
            <a:extLst>
              <a:ext uri="{FF2B5EF4-FFF2-40B4-BE49-F238E27FC236}">
                <a16:creationId xmlns:a16="http://schemas.microsoft.com/office/drawing/2014/main" id="{2DE64F66-1BB2-23D2-AFF5-CC1E6196E612}"/>
              </a:ext>
            </a:extLst>
          </p:cNvPr>
          <p:cNvSpPr>
            <a:spLocks noGrp="1"/>
          </p:cNvSpPr>
          <p:nvPr>
            <p:ph type="body" idx="1"/>
          </p:nvPr>
        </p:nvSpPr>
        <p:spPr>
          <a:xfrm>
            <a:off x="836612" y="1179818"/>
            <a:ext cx="5157787" cy="823912"/>
          </a:xfrm>
        </p:spPr>
        <p:txBody>
          <a:bodyPr/>
          <a:lstStyle/>
          <a:p>
            <a:r>
              <a:rPr lang="en-US" u="sng" dirty="0" err="1"/>
              <a:t>HECRASController</a:t>
            </a:r>
            <a:endParaRPr lang="en-US" u="sng" dirty="0"/>
          </a:p>
        </p:txBody>
      </p:sp>
      <p:sp>
        <p:nvSpPr>
          <p:cNvPr id="4" name="Content Placeholder 3">
            <a:extLst>
              <a:ext uri="{FF2B5EF4-FFF2-40B4-BE49-F238E27FC236}">
                <a16:creationId xmlns:a16="http://schemas.microsoft.com/office/drawing/2014/main" id="{E1C23BD9-18FF-4B79-D3A0-65653A34B3C4}"/>
              </a:ext>
            </a:extLst>
          </p:cNvPr>
          <p:cNvSpPr>
            <a:spLocks noGrp="1"/>
          </p:cNvSpPr>
          <p:nvPr>
            <p:ph sz="half" idx="2"/>
          </p:nvPr>
        </p:nvSpPr>
        <p:spPr>
          <a:xfrm>
            <a:off x="836612" y="2003730"/>
            <a:ext cx="5080245" cy="2330876"/>
          </a:xfrm>
        </p:spPr>
        <p:txBody>
          <a:bodyPr>
            <a:normAutofit lnSpcReduction="10000"/>
          </a:bodyPr>
          <a:lstStyle/>
          <a:p>
            <a:r>
              <a:rPr lang="en-US" dirty="0"/>
              <a:t>Lack of Documentation</a:t>
            </a:r>
          </a:p>
          <a:p>
            <a:r>
              <a:rPr lang="en-US" dirty="0"/>
              <a:t>Limited to COM32 Interface</a:t>
            </a:r>
          </a:p>
          <a:p>
            <a:r>
              <a:rPr lang="en-US" dirty="0"/>
              <a:t>No </a:t>
            </a:r>
            <a:r>
              <a:rPr lang="en-US" dirty="0" err="1"/>
              <a:t>RASMapper</a:t>
            </a:r>
            <a:r>
              <a:rPr lang="en-US" dirty="0"/>
              <a:t> Automation</a:t>
            </a:r>
          </a:p>
          <a:p>
            <a:r>
              <a:rPr lang="en-US" dirty="0"/>
              <a:t>No Parallel Execution</a:t>
            </a:r>
          </a:p>
          <a:p>
            <a:endParaRPr lang="en-US" dirty="0"/>
          </a:p>
        </p:txBody>
      </p:sp>
      <p:sp>
        <p:nvSpPr>
          <p:cNvPr id="5" name="Text Placeholder 4">
            <a:extLst>
              <a:ext uri="{FF2B5EF4-FFF2-40B4-BE49-F238E27FC236}">
                <a16:creationId xmlns:a16="http://schemas.microsoft.com/office/drawing/2014/main" id="{AD57DC7B-78B2-CE0D-CCB4-869DD6A247FA}"/>
              </a:ext>
            </a:extLst>
          </p:cNvPr>
          <p:cNvSpPr>
            <a:spLocks noGrp="1"/>
          </p:cNvSpPr>
          <p:nvPr>
            <p:ph type="body" sz="quarter" idx="3"/>
          </p:nvPr>
        </p:nvSpPr>
        <p:spPr>
          <a:xfrm>
            <a:off x="6197603" y="1215518"/>
            <a:ext cx="5183188" cy="823912"/>
          </a:xfrm>
        </p:spPr>
        <p:txBody>
          <a:bodyPr/>
          <a:lstStyle/>
          <a:p>
            <a:r>
              <a:rPr lang="en-US" u="sng" dirty="0"/>
              <a:t>Market Solutions</a:t>
            </a:r>
          </a:p>
        </p:txBody>
      </p:sp>
      <p:sp>
        <p:nvSpPr>
          <p:cNvPr id="6" name="Content Placeholder 5">
            <a:extLst>
              <a:ext uri="{FF2B5EF4-FFF2-40B4-BE49-F238E27FC236}">
                <a16:creationId xmlns:a16="http://schemas.microsoft.com/office/drawing/2014/main" id="{C02A2C36-F91D-7ECA-7501-98120B576FDD}"/>
              </a:ext>
            </a:extLst>
          </p:cNvPr>
          <p:cNvSpPr>
            <a:spLocks noGrp="1"/>
          </p:cNvSpPr>
          <p:nvPr>
            <p:ph sz="quarter" idx="4"/>
          </p:nvPr>
        </p:nvSpPr>
        <p:spPr>
          <a:xfrm>
            <a:off x="6197603" y="2039430"/>
            <a:ext cx="5180012" cy="2330876"/>
          </a:xfrm>
        </p:spPr>
        <p:txBody>
          <a:bodyPr>
            <a:normAutofit lnSpcReduction="10000"/>
          </a:bodyPr>
          <a:lstStyle/>
          <a:p>
            <a:r>
              <a:rPr lang="en-US" dirty="0"/>
              <a:t>All Built on Linux/Cloud</a:t>
            </a:r>
          </a:p>
          <a:p>
            <a:r>
              <a:rPr lang="en-US" dirty="0"/>
              <a:t>No access to latest versions</a:t>
            </a:r>
          </a:p>
          <a:p>
            <a:r>
              <a:rPr lang="en-US" dirty="0"/>
              <a:t>Proprietary</a:t>
            </a:r>
          </a:p>
          <a:p>
            <a:r>
              <a:rPr lang="en-US" i="1" dirty="0"/>
              <a:t>Not Free</a:t>
            </a:r>
          </a:p>
          <a:p>
            <a:r>
              <a:rPr lang="en-US" dirty="0"/>
              <a:t>Data Transfer Bottlenecks</a:t>
            </a:r>
          </a:p>
          <a:p>
            <a:pPr marL="0" indent="0">
              <a:buNone/>
            </a:pPr>
            <a:endParaRPr lang="en-US" dirty="0"/>
          </a:p>
          <a:p>
            <a:endParaRPr lang="en-US" dirty="0"/>
          </a:p>
        </p:txBody>
      </p:sp>
      <p:sp>
        <p:nvSpPr>
          <p:cNvPr id="7" name="TextBox 6">
            <a:extLst>
              <a:ext uri="{FF2B5EF4-FFF2-40B4-BE49-F238E27FC236}">
                <a16:creationId xmlns:a16="http://schemas.microsoft.com/office/drawing/2014/main" id="{8AB1630A-8FD8-4B14-6042-170DE9D9C855}"/>
              </a:ext>
            </a:extLst>
          </p:cNvPr>
          <p:cNvSpPr txBox="1"/>
          <p:nvPr/>
        </p:nvSpPr>
        <p:spPr>
          <a:xfrm>
            <a:off x="4544039" y="4496798"/>
            <a:ext cx="6437152" cy="1323439"/>
          </a:xfrm>
          <a:prstGeom prst="rect">
            <a:avLst/>
          </a:prstGeom>
          <a:noFill/>
        </p:spPr>
        <p:txBody>
          <a:bodyPr wrap="square" rtlCol="0">
            <a:spAutoFit/>
          </a:bodyPr>
          <a:lstStyle/>
          <a:p>
            <a:pPr algn="ctr"/>
            <a:r>
              <a:rPr lang="en-US" sz="4000" i="1" dirty="0"/>
              <a:t>A Better Solution was Needed</a:t>
            </a:r>
          </a:p>
          <a:p>
            <a:pPr algn="ctr"/>
            <a:r>
              <a:rPr lang="en-US" sz="4000" i="1" dirty="0"/>
              <a:t>So I coded it myself with AI</a:t>
            </a:r>
          </a:p>
        </p:txBody>
      </p:sp>
      <p:pic>
        <p:nvPicPr>
          <p:cNvPr id="2050" name="Picture 2" descr="No alternative text description for this image">
            <a:extLst>
              <a:ext uri="{FF2B5EF4-FFF2-40B4-BE49-F238E27FC236}">
                <a16:creationId xmlns:a16="http://schemas.microsoft.com/office/drawing/2014/main" id="{A9055EDB-F7D3-CE2C-C526-959559081B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5634" y="3993139"/>
            <a:ext cx="2695354" cy="2695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60282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1C472-D579-8E94-C72E-79A270EA63B2}"/>
              </a:ext>
            </a:extLst>
          </p:cNvPr>
          <p:cNvSpPr>
            <a:spLocks noGrp="1"/>
          </p:cNvSpPr>
          <p:nvPr>
            <p:ph type="title"/>
          </p:nvPr>
        </p:nvSpPr>
        <p:spPr/>
        <p:txBody>
          <a:bodyPr/>
          <a:lstStyle/>
          <a:p>
            <a:r>
              <a:rPr lang="en-US" b="1" dirty="0"/>
              <a:t>Back to AI: </a:t>
            </a:r>
            <a:br>
              <a:rPr lang="en-US" dirty="0"/>
            </a:br>
            <a:r>
              <a:rPr lang="en-US" sz="4000" i="1" dirty="0"/>
              <a:t>What does the Future Look Like?</a:t>
            </a:r>
            <a:endParaRPr lang="en-US" i="1" dirty="0"/>
          </a:p>
        </p:txBody>
      </p:sp>
      <p:sp>
        <p:nvSpPr>
          <p:cNvPr id="3" name="Content Placeholder 2">
            <a:extLst>
              <a:ext uri="{FF2B5EF4-FFF2-40B4-BE49-F238E27FC236}">
                <a16:creationId xmlns:a16="http://schemas.microsoft.com/office/drawing/2014/main" id="{37B27E2B-E757-58DE-775C-95BEF8F8730F}"/>
              </a:ext>
            </a:extLst>
          </p:cNvPr>
          <p:cNvSpPr>
            <a:spLocks noGrp="1"/>
          </p:cNvSpPr>
          <p:nvPr>
            <p:ph idx="1"/>
          </p:nvPr>
        </p:nvSpPr>
        <p:spPr/>
        <p:txBody>
          <a:bodyPr/>
          <a:lstStyle/>
          <a:p>
            <a:r>
              <a:rPr lang="en-US" dirty="0"/>
              <a:t>Innovative new tools developed even closer to the technical experts</a:t>
            </a:r>
          </a:p>
          <a:p>
            <a:r>
              <a:rPr lang="en-US" dirty="0"/>
              <a:t>Drastically lowered barriers to writing and executing code</a:t>
            </a:r>
          </a:p>
          <a:p>
            <a:r>
              <a:rPr lang="en-US" dirty="0"/>
              <a:t>More automated data analysis methods</a:t>
            </a:r>
          </a:p>
          <a:p>
            <a:r>
              <a:rPr lang="en-US" dirty="0"/>
              <a:t>Less technical drudgery</a:t>
            </a:r>
          </a:p>
          <a:p>
            <a:r>
              <a:rPr lang="en-US" dirty="0"/>
              <a:t>More focus on higher-level planning and thinking</a:t>
            </a:r>
          </a:p>
          <a:p>
            <a:r>
              <a:rPr lang="en-US" dirty="0"/>
              <a:t>Ability to quickly innovate around commercial software limitations</a:t>
            </a:r>
          </a:p>
        </p:txBody>
      </p:sp>
    </p:spTree>
    <p:extLst>
      <p:ext uri="{BB962C8B-B14F-4D97-AF65-F5344CB8AC3E}">
        <p14:creationId xmlns:p14="http://schemas.microsoft.com/office/powerpoint/2010/main" val="36044573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AI-Assisted Python Scripting:</a:t>
            </a:r>
            <a:br>
              <a:rPr lang="en-US" dirty="0"/>
            </a:br>
            <a:endParaRPr lang="en-US" dirty="0"/>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838200" y="1246072"/>
            <a:ext cx="10515600" cy="5406398"/>
          </a:xfrm>
        </p:spPr>
        <p:txBody>
          <a:bodyPr>
            <a:normAutofit lnSpcReduction="10000"/>
          </a:bodyPr>
          <a:lstStyle/>
          <a:p>
            <a:pPr marL="0" indent="0">
              <a:buNone/>
            </a:pPr>
            <a:r>
              <a:rPr lang="en-US" sz="2400" dirty="0"/>
              <a:t>3 Basic Levels of AI Interaction with Python Code:</a:t>
            </a:r>
          </a:p>
          <a:p>
            <a:pPr lvl="2"/>
            <a:endParaRPr lang="en-US" dirty="0"/>
          </a:p>
          <a:p>
            <a:pPr lvl="2"/>
            <a:endParaRPr lang="en-US" sz="1800" dirty="0"/>
          </a:p>
          <a:p>
            <a:pPr lvl="2"/>
            <a:endParaRPr lang="en-US" sz="1800" dirty="0"/>
          </a:p>
          <a:p>
            <a:pPr lvl="2"/>
            <a:endParaRPr lang="en-US" sz="1800" dirty="0"/>
          </a:p>
          <a:p>
            <a:pPr lvl="2"/>
            <a:endParaRPr lang="en-US" sz="1800" dirty="0"/>
          </a:p>
          <a:p>
            <a:pPr lvl="2"/>
            <a:endParaRPr lang="en-US" sz="1800" dirty="0"/>
          </a:p>
          <a:p>
            <a:pPr lvl="2"/>
            <a:endParaRPr lang="en-US" sz="1800" dirty="0"/>
          </a:p>
          <a:p>
            <a:pPr lvl="2"/>
            <a:endParaRPr lang="en-US" sz="1800" dirty="0"/>
          </a:p>
          <a:p>
            <a:pPr lvl="2"/>
            <a:endParaRPr lang="en-US" sz="1800" dirty="0"/>
          </a:p>
          <a:p>
            <a:pPr marL="0" indent="0">
              <a:buNone/>
            </a:pPr>
            <a:r>
              <a:rPr lang="en-US" sz="2400" dirty="0"/>
              <a:t>Each level of interaction drastically shortens the learning curve into the next.</a:t>
            </a:r>
          </a:p>
          <a:p>
            <a:pPr marL="0" indent="0">
              <a:buNone/>
            </a:pPr>
            <a:br>
              <a:rPr lang="en-US" sz="2200" i="1" dirty="0"/>
            </a:br>
            <a:r>
              <a:rPr lang="en-US" sz="2200" i="1" dirty="0"/>
              <a:t>ChatGPT’s Code Interpreter is a wrapper for a Jupyter server with a sandboxed Python Environment.  This generates a plethora of training data, making Python the most efficient language that GPT is most proficient at utilizing.  By observing the python code generated in code interpreter, the user becomes familiar with the libraries and methods utilized by code interpreter, and becomes better able to direct the AI to create the desired output. </a:t>
            </a:r>
          </a:p>
          <a:p>
            <a:pPr lvl="1"/>
            <a:endParaRPr lang="en-US" dirty="0"/>
          </a:p>
        </p:txBody>
      </p:sp>
      <p:pic>
        <p:nvPicPr>
          <p:cNvPr id="6" name="Picture 5" descr="A diagram of a language&#10;&#10;Description automatically generated">
            <a:extLst>
              <a:ext uri="{FF2B5EF4-FFF2-40B4-BE49-F238E27FC236}">
                <a16:creationId xmlns:a16="http://schemas.microsoft.com/office/drawing/2014/main" id="{6B830587-0ABA-A3B5-049D-E9D9895416D4}"/>
              </a:ext>
            </a:extLst>
          </p:cNvPr>
          <p:cNvPicPr>
            <a:picLocks noChangeAspect="1"/>
          </p:cNvPicPr>
          <p:nvPr/>
        </p:nvPicPr>
        <p:blipFill rotWithShape="1">
          <a:blip r:embed="rId2">
            <a:extLst>
              <a:ext uri="{28A0092B-C50C-407E-A947-70E740481C1C}">
                <a14:useLocalDpi xmlns:a14="http://schemas.microsoft.com/office/drawing/2010/main" val="0"/>
              </a:ext>
            </a:extLst>
          </a:blip>
          <a:srcRect l="23556" r="23047" b="18827"/>
          <a:stretch/>
        </p:blipFill>
        <p:spPr>
          <a:xfrm>
            <a:off x="1210209" y="1601221"/>
            <a:ext cx="2714313" cy="2503245"/>
          </a:xfrm>
          <a:prstGeom prst="rect">
            <a:avLst/>
          </a:prstGeom>
        </p:spPr>
      </p:pic>
    </p:spTree>
    <p:extLst>
      <p:ext uri="{BB962C8B-B14F-4D97-AF65-F5344CB8AC3E}">
        <p14:creationId xmlns:p14="http://schemas.microsoft.com/office/powerpoint/2010/main" val="10750735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AI-Assisted Python Scripting:</a:t>
            </a:r>
            <a:br>
              <a:rPr lang="en-US" dirty="0"/>
            </a:br>
            <a:r>
              <a:rPr lang="en-US" dirty="0"/>
              <a:t>Lowering Barriers to Increase Adoption</a:t>
            </a:r>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596783" y="2043026"/>
            <a:ext cx="9344172" cy="5097570"/>
          </a:xfrm>
        </p:spPr>
        <p:txBody>
          <a:bodyPr>
            <a:normAutofit/>
          </a:bodyPr>
          <a:lstStyle/>
          <a:p>
            <a:pPr marL="0" indent="0">
              <a:buNone/>
            </a:pPr>
            <a:r>
              <a:rPr lang="en-US" sz="2400" u="sng" dirty="0"/>
              <a:t>AI can assist beginner users with: </a:t>
            </a:r>
          </a:p>
          <a:p>
            <a:pPr marL="0" indent="0">
              <a:buNone/>
            </a:pPr>
            <a:r>
              <a:rPr lang="en-US" sz="2400" dirty="0"/>
              <a:t> - Utilizing code autonomously with Code Interpreter</a:t>
            </a:r>
          </a:p>
          <a:p>
            <a:pPr>
              <a:buFontTx/>
              <a:buChar char="-"/>
            </a:pPr>
            <a:r>
              <a:rPr lang="en-US" sz="2400" dirty="0"/>
              <a:t>Explaining Code Segments</a:t>
            </a:r>
          </a:p>
          <a:p>
            <a:pPr>
              <a:buFontTx/>
              <a:buChar char="-"/>
            </a:pPr>
            <a:r>
              <a:rPr lang="en-US" sz="2400" dirty="0"/>
              <a:t>Step by step instructions on Development Environment Setup</a:t>
            </a:r>
          </a:p>
          <a:p>
            <a:pPr>
              <a:buFontTx/>
              <a:buChar char="-"/>
            </a:pPr>
            <a:r>
              <a:rPr lang="en-US" sz="2400" dirty="0"/>
              <a:t>Assembling bespoke workflows from natural language</a:t>
            </a:r>
          </a:p>
          <a:p>
            <a:pPr>
              <a:buFontTx/>
              <a:buChar char="-"/>
            </a:pPr>
            <a:r>
              <a:rPr lang="en-US" sz="2400" dirty="0"/>
              <a:t>Utilizing a vast array of open source python packages</a:t>
            </a:r>
          </a:p>
          <a:p>
            <a:pPr>
              <a:buFontTx/>
              <a:buChar char="-"/>
            </a:pPr>
            <a:endParaRPr lang="en-US" sz="2400" dirty="0"/>
          </a:p>
          <a:p>
            <a:pPr marL="0" indent="0" algn="ctr">
              <a:buNone/>
            </a:pPr>
            <a:r>
              <a:rPr lang="en-US" sz="2400" i="1" dirty="0"/>
              <a:t>This drastically lowers barriers to adoption and utilization python code, and opens a new frontier of development of innovative software tools.</a:t>
            </a:r>
          </a:p>
        </p:txBody>
      </p:sp>
    </p:spTree>
    <p:extLst>
      <p:ext uri="{BB962C8B-B14F-4D97-AF65-F5344CB8AC3E}">
        <p14:creationId xmlns:p14="http://schemas.microsoft.com/office/powerpoint/2010/main" val="11425508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Prompting Examples and Strategies</a:t>
            </a:r>
            <a:br>
              <a:rPr lang="en-US" dirty="0"/>
            </a:br>
            <a:endParaRPr lang="en-US" dirty="0"/>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424873" y="1199955"/>
            <a:ext cx="5376673" cy="1744054"/>
          </a:xfrm>
        </p:spPr>
        <p:txBody>
          <a:bodyPr>
            <a:normAutofit/>
          </a:bodyPr>
          <a:lstStyle/>
          <a:p>
            <a:pPr marL="0" indent="0">
              <a:buNone/>
            </a:pPr>
            <a:r>
              <a:rPr lang="en-US" dirty="0"/>
              <a:t>Let’s explore what you can do at the first level of interaction: </a:t>
            </a:r>
          </a:p>
        </p:txBody>
      </p:sp>
      <p:pic>
        <p:nvPicPr>
          <p:cNvPr id="6" name="Picture 5">
            <a:extLst>
              <a:ext uri="{FF2B5EF4-FFF2-40B4-BE49-F238E27FC236}">
                <a16:creationId xmlns:a16="http://schemas.microsoft.com/office/drawing/2014/main" id="{909385E9-99BC-CA01-CADD-8A1E9777A13D}"/>
              </a:ext>
            </a:extLst>
          </p:cNvPr>
          <p:cNvPicPr>
            <a:picLocks noChangeAspect="1"/>
          </p:cNvPicPr>
          <p:nvPr/>
        </p:nvPicPr>
        <p:blipFill>
          <a:blip r:embed="rId2"/>
          <a:stretch>
            <a:fillRect/>
          </a:stretch>
        </p:blipFill>
        <p:spPr>
          <a:xfrm>
            <a:off x="838200" y="2071981"/>
            <a:ext cx="4712855" cy="3744689"/>
          </a:xfrm>
          <a:prstGeom prst="rect">
            <a:avLst/>
          </a:prstGeom>
        </p:spPr>
      </p:pic>
      <p:sp>
        <p:nvSpPr>
          <p:cNvPr id="5" name="Content Placeholder 2">
            <a:extLst>
              <a:ext uri="{FF2B5EF4-FFF2-40B4-BE49-F238E27FC236}">
                <a16:creationId xmlns:a16="http://schemas.microsoft.com/office/drawing/2014/main" id="{B541AC5B-1F96-5139-CFE1-CB5174000DDA}"/>
              </a:ext>
            </a:extLst>
          </p:cNvPr>
          <p:cNvSpPr txBox="1">
            <a:spLocks/>
          </p:cNvSpPr>
          <p:nvPr/>
        </p:nvSpPr>
        <p:spPr>
          <a:xfrm>
            <a:off x="6040159" y="1262283"/>
            <a:ext cx="5933756" cy="546658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Intelligent Voice Notes and Dictations</a:t>
            </a:r>
          </a:p>
          <a:p>
            <a:r>
              <a:rPr lang="en-US" dirty="0"/>
              <a:t>Office Application Assistant</a:t>
            </a:r>
          </a:p>
          <a:p>
            <a:pPr marL="457200" lvl="1" indent="0">
              <a:buNone/>
            </a:pPr>
            <a:r>
              <a:rPr lang="en-US" i="1" dirty="0"/>
              <a:t>“Help me with VBA Scripting in Excel”</a:t>
            </a:r>
          </a:p>
          <a:p>
            <a:r>
              <a:rPr lang="en-US" dirty="0"/>
              <a:t>Expert Software Assistants</a:t>
            </a:r>
          </a:p>
          <a:p>
            <a:pPr marL="457200" lvl="1" indent="0">
              <a:buNone/>
            </a:pPr>
            <a:r>
              <a:rPr lang="en-US" i="1" dirty="0"/>
              <a:t>“Write a QGIS script to do this”</a:t>
            </a:r>
          </a:p>
          <a:p>
            <a:r>
              <a:rPr lang="en-US" dirty="0"/>
              <a:t>Powerful Agentic Calculations</a:t>
            </a:r>
          </a:p>
          <a:p>
            <a:pPr marL="457200" lvl="1" indent="0">
              <a:buNone/>
            </a:pPr>
            <a:r>
              <a:rPr lang="en-US" i="1" dirty="0"/>
              <a:t>“Fit a log-normal distribution to the data and calculate return periods”</a:t>
            </a:r>
          </a:p>
          <a:p>
            <a:pPr marL="457200" lvl="1" indent="0">
              <a:buNone/>
            </a:pPr>
            <a:endParaRPr lang="en-US" i="1" dirty="0"/>
          </a:p>
          <a:p>
            <a:pPr marL="0" indent="0">
              <a:buNone/>
            </a:pPr>
            <a:r>
              <a:rPr lang="en-US" dirty="0"/>
              <a:t>Code Interpreter can handle:</a:t>
            </a:r>
          </a:p>
          <a:p>
            <a:pPr lvl="1"/>
            <a:r>
              <a:rPr lang="en-US" dirty="0"/>
              <a:t>Basic GIS Operations</a:t>
            </a:r>
          </a:p>
          <a:p>
            <a:pPr lvl="1"/>
            <a:r>
              <a:rPr lang="en-US" dirty="0"/>
              <a:t>Sort/Filter/Display Datasets.</a:t>
            </a:r>
          </a:p>
          <a:p>
            <a:pPr lvl="1"/>
            <a:r>
              <a:rPr lang="en-US" dirty="0"/>
              <a:t>Create Charts and Graphs </a:t>
            </a:r>
          </a:p>
          <a:p>
            <a:pPr lvl="1"/>
            <a:r>
              <a:rPr lang="en-US" dirty="0"/>
              <a:t>Assemble simple code operations to solve problems Excel can’t solve</a:t>
            </a:r>
            <a:r>
              <a:rPr lang="en-US" sz="3000" i="1" dirty="0"/>
              <a:t>.</a:t>
            </a:r>
          </a:p>
          <a:p>
            <a:pPr lvl="1"/>
            <a:r>
              <a:rPr lang="en-US" dirty="0"/>
              <a:t>Input/Output files up to ~1GB</a:t>
            </a:r>
          </a:p>
          <a:p>
            <a:pPr lvl="1">
              <a:buFontTx/>
              <a:buChar char="-"/>
            </a:pPr>
            <a:endParaRPr lang="en-US" dirty="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05094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242DA-A846-4F71-D2E5-C942DA04285E}"/>
              </a:ext>
            </a:extLst>
          </p:cNvPr>
          <p:cNvSpPr>
            <a:spLocks noGrp="1"/>
          </p:cNvSpPr>
          <p:nvPr>
            <p:ph type="title"/>
          </p:nvPr>
        </p:nvSpPr>
        <p:spPr>
          <a:xfrm>
            <a:off x="663272" y="365125"/>
            <a:ext cx="10515600" cy="1325563"/>
          </a:xfrm>
        </p:spPr>
        <p:txBody>
          <a:bodyPr anchor="ctr">
            <a:normAutofit fontScale="90000"/>
          </a:bodyPr>
          <a:lstStyle/>
          <a:p>
            <a:r>
              <a:rPr lang="en-US" sz="4600" dirty="0">
                <a:latin typeface="Poppins"/>
                <a:cs typeface="Poppins"/>
              </a:rPr>
              <a:t>3 Levels of Interaction for Leveraging Code with LLM’s </a:t>
            </a:r>
          </a:p>
        </p:txBody>
      </p:sp>
      <p:pic>
        <p:nvPicPr>
          <p:cNvPr id="5" name="Picture Placeholder 4" descr="A diagram of a language&#10;&#10;AI-generated content may be incorrect.">
            <a:extLst>
              <a:ext uri="{FF2B5EF4-FFF2-40B4-BE49-F238E27FC236}">
                <a16:creationId xmlns:a16="http://schemas.microsoft.com/office/drawing/2014/main" id="{344B0681-225A-1860-AE4C-D3E421B2F865}"/>
              </a:ext>
            </a:extLst>
          </p:cNvPr>
          <p:cNvPicPr>
            <a:picLocks noGrp="1" noChangeAspect="1"/>
          </p:cNvPicPr>
          <p:nvPr>
            <p:ph sz="half" idx="1"/>
          </p:nvPr>
        </p:nvPicPr>
        <p:blipFill>
          <a:blip r:embed="rId3"/>
          <a:srcRect l="2581" t="14266" r="2806"/>
          <a:stretch/>
        </p:blipFill>
        <p:spPr>
          <a:xfrm>
            <a:off x="663272" y="2446286"/>
            <a:ext cx="5178310" cy="3730487"/>
          </a:xfrm>
          <a:prstGeom prst="rect">
            <a:avLst/>
          </a:prstGeom>
          <a:noFill/>
        </p:spPr>
      </p:pic>
      <p:sp>
        <p:nvSpPr>
          <p:cNvPr id="16" name="Text Placeholder 3">
            <a:extLst>
              <a:ext uri="{FF2B5EF4-FFF2-40B4-BE49-F238E27FC236}">
                <a16:creationId xmlns:a16="http://schemas.microsoft.com/office/drawing/2014/main" id="{3C35F7BA-8068-C537-9774-224D384FF8E9}"/>
              </a:ext>
            </a:extLst>
          </p:cNvPr>
          <p:cNvSpPr>
            <a:spLocks noGrp="1"/>
          </p:cNvSpPr>
          <p:nvPr>
            <p:ph sz="half" idx="2"/>
          </p:nvPr>
        </p:nvSpPr>
        <p:spPr>
          <a:xfrm>
            <a:off x="6347128" y="1825625"/>
            <a:ext cx="5181600" cy="4351338"/>
          </a:xfrm>
        </p:spPr>
        <p:txBody>
          <a:bodyPr vert="horz" lIns="91440" tIns="45720" rIns="91440" bIns="45720" rtlCol="0" anchor="t">
            <a:normAutofit lnSpcReduction="10000"/>
          </a:bodyPr>
          <a:lstStyle/>
          <a:p>
            <a:r>
              <a:rPr lang="en-US" sz="1300" dirty="0"/>
              <a:t>Writing and Research Assistant</a:t>
            </a:r>
          </a:p>
          <a:p>
            <a:pPr lvl="1"/>
            <a:r>
              <a:rPr lang="en-US" sz="1300" dirty="0"/>
              <a:t>Distilling and Summarizing </a:t>
            </a:r>
          </a:p>
          <a:p>
            <a:pPr lvl="1"/>
            <a:r>
              <a:rPr lang="en-US" sz="1300" dirty="0"/>
              <a:t>Addressing Grammar, Voice and Structure</a:t>
            </a:r>
          </a:p>
          <a:p>
            <a:pPr lvl="1"/>
            <a:r>
              <a:rPr lang="en-US" sz="1300" dirty="0"/>
              <a:t>Drafting and Editing Reports</a:t>
            </a:r>
          </a:p>
          <a:p>
            <a:pPr lvl="1"/>
            <a:r>
              <a:rPr lang="en-US" sz="1300" dirty="0">
                <a:latin typeface="Poppins"/>
                <a:ea typeface="Noto Sans"/>
                <a:cs typeface="Poppins"/>
              </a:rPr>
              <a:t>Create QR Codes and Perform Research</a:t>
            </a:r>
          </a:p>
          <a:p>
            <a:pPr lvl="1"/>
            <a:r>
              <a:rPr lang="en-US" sz="1300" dirty="0">
                <a:latin typeface="Poppins"/>
                <a:ea typeface="Noto Sans"/>
                <a:cs typeface="Poppins"/>
              </a:rPr>
              <a:t>Data Analysis and Figures</a:t>
            </a:r>
            <a:endParaRPr lang="en-US" sz="1300" dirty="0"/>
          </a:p>
          <a:p>
            <a:pPr lvl="1"/>
            <a:endParaRPr lang="en-US" sz="1300" dirty="0"/>
          </a:p>
          <a:p>
            <a:r>
              <a:rPr lang="en-US" sz="1300" dirty="0"/>
              <a:t>Software Documentation Expert </a:t>
            </a:r>
          </a:p>
          <a:p>
            <a:pPr lvl="1"/>
            <a:r>
              <a:rPr lang="en-US" sz="1300" dirty="0"/>
              <a:t>User Guide with Active Reasoning</a:t>
            </a:r>
          </a:p>
          <a:p>
            <a:pPr lvl="1"/>
            <a:r>
              <a:rPr lang="en-US" sz="1300" dirty="0"/>
              <a:t>“How do I do this in Software Y”</a:t>
            </a:r>
          </a:p>
          <a:p>
            <a:pPr lvl="1"/>
            <a:endParaRPr lang="en-US" sz="1300" dirty="0"/>
          </a:p>
          <a:p>
            <a:r>
              <a:rPr lang="en-US" sz="1300" dirty="0">
                <a:latin typeface="Poppins"/>
                <a:ea typeface="Noto Sans"/>
                <a:cs typeface="Poppins"/>
              </a:rPr>
              <a:t>Fully Code-Enabled Assistant</a:t>
            </a:r>
          </a:p>
          <a:p>
            <a:pPr lvl="1"/>
            <a:r>
              <a:rPr lang="en-US" sz="1300" dirty="0"/>
              <a:t>Code Interpreter (Generic Assistant)</a:t>
            </a:r>
          </a:p>
          <a:p>
            <a:pPr lvl="2"/>
            <a:r>
              <a:rPr lang="en-US" sz="1300" dirty="0"/>
              <a:t>Small Helper Scripts</a:t>
            </a:r>
          </a:p>
          <a:p>
            <a:pPr lvl="2"/>
            <a:r>
              <a:rPr lang="en-US" sz="1300" dirty="0"/>
              <a:t>Converting GUI Workflows to Python</a:t>
            </a:r>
          </a:p>
          <a:p>
            <a:pPr lvl="2"/>
            <a:r>
              <a:rPr lang="en-US" sz="1300" dirty="0"/>
              <a:t>Agentic Task Automation</a:t>
            </a:r>
          </a:p>
          <a:p>
            <a:pPr lvl="1"/>
            <a:r>
              <a:rPr lang="en-US" sz="1300" dirty="0"/>
              <a:t>Running Simple Scripts Locally</a:t>
            </a:r>
          </a:p>
          <a:p>
            <a:pPr lvl="1"/>
            <a:r>
              <a:rPr lang="en-US" sz="1300" dirty="0"/>
              <a:t>Coding in your local Development Environment</a:t>
            </a:r>
          </a:p>
          <a:p>
            <a:endParaRPr lang="en-US" sz="1300" dirty="0"/>
          </a:p>
        </p:txBody>
      </p:sp>
    </p:spTree>
    <p:extLst>
      <p:ext uri="{BB962C8B-B14F-4D97-AF65-F5344CB8AC3E}">
        <p14:creationId xmlns:p14="http://schemas.microsoft.com/office/powerpoint/2010/main" val="13290505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0D4D9-FDFE-EE14-D0C9-2FA99D2907B3}"/>
              </a:ext>
            </a:extLst>
          </p:cNvPr>
          <p:cNvSpPr>
            <a:spLocks noGrp="1"/>
          </p:cNvSpPr>
          <p:nvPr>
            <p:ph type="title"/>
          </p:nvPr>
        </p:nvSpPr>
        <p:spPr/>
        <p:txBody>
          <a:bodyPr/>
          <a:lstStyle/>
          <a:p>
            <a:r>
              <a:rPr lang="en-US" dirty="0"/>
              <a:t>Prompt Improvement Pipeline</a:t>
            </a:r>
          </a:p>
        </p:txBody>
      </p:sp>
      <p:sp>
        <p:nvSpPr>
          <p:cNvPr id="3" name="Content Placeholder 2">
            <a:extLst>
              <a:ext uri="{FF2B5EF4-FFF2-40B4-BE49-F238E27FC236}">
                <a16:creationId xmlns:a16="http://schemas.microsoft.com/office/drawing/2014/main" id="{0F4F102A-03BC-3577-00ED-7AC62BE4E00A}"/>
              </a:ext>
            </a:extLst>
          </p:cNvPr>
          <p:cNvSpPr>
            <a:spLocks noGrp="1"/>
          </p:cNvSpPr>
          <p:nvPr>
            <p:ph idx="1"/>
          </p:nvPr>
        </p:nvSpPr>
        <p:spPr>
          <a:xfrm>
            <a:off x="838200" y="1690688"/>
            <a:ext cx="6159605" cy="4351338"/>
          </a:xfrm>
        </p:spPr>
        <p:txBody>
          <a:bodyPr>
            <a:normAutofit fontScale="92500" lnSpcReduction="10000"/>
          </a:bodyPr>
          <a:lstStyle/>
          <a:p>
            <a:pPr marL="0" indent="0">
              <a:buNone/>
            </a:pPr>
            <a:r>
              <a:rPr lang="en-US" dirty="0"/>
              <a:t>As tasks are repeated, a prompt improvement pipeline approach can be adopted</a:t>
            </a:r>
          </a:p>
          <a:p>
            <a:pPr marL="0" indent="0">
              <a:buNone/>
            </a:pPr>
            <a:endParaRPr lang="en-US" dirty="0"/>
          </a:p>
          <a:p>
            <a:pPr marL="0" indent="0">
              <a:buNone/>
            </a:pPr>
            <a:r>
              <a:rPr lang="en-US" dirty="0"/>
              <a:t>Each task is an opportunity to improve the prompt and add or remove parameters. </a:t>
            </a:r>
          </a:p>
          <a:p>
            <a:endParaRPr lang="en-US" dirty="0"/>
          </a:p>
          <a:p>
            <a:pPr marL="0" indent="0">
              <a:buNone/>
            </a:pPr>
            <a:r>
              <a:rPr lang="en-US" dirty="0"/>
              <a:t>Automating small tasks, then larger tasks, and eventually outgrowing the capabilities of the web interface is the point. </a:t>
            </a:r>
          </a:p>
          <a:p>
            <a:endParaRPr lang="en-US" dirty="0"/>
          </a:p>
        </p:txBody>
      </p:sp>
      <p:pic>
        <p:nvPicPr>
          <p:cNvPr id="4" name="Picture 3" descr="A diagram of steps to a product&#10;&#10;Description automatically generated">
            <a:extLst>
              <a:ext uri="{FF2B5EF4-FFF2-40B4-BE49-F238E27FC236}">
                <a16:creationId xmlns:a16="http://schemas.microsoft.com/office/drawing/2014/main" id="{012BC7C9-DB26-5536-375E-13C51731BF51}"/>
              </a:ext>
            </a:extLst>
          </p:cNvPr>
          <p:cNvPicPr>
            <a:picLocks noChangeAspect="1"/>
          </p:cNvPicPr>
          <p:nvPr/>
        </p:nvPicPr>
        <p:blipFill>
          <a:blip r:embed="rId2"/>
          <a:stretch>
            <a:fillRect/>
          </a:stretch>
        </p:blipFill>
        <p:spPr>
          <a:xfrm>
            <a:off x="7388448" y="1276042"/>
            <a:ext cx="4492608" cy="3848100"/>
          </a:xfrm>
          <a:prstGeom prst="rect">
            <a:avLst/>
          </a:prstGeom>
        </p:spPr>
      </p:pic>
      <p:pic>
        <p:nvPicPr>
          <p:cNvPr id="6" name="Picture 5" descr="A qr code on a white background&#10;&#10;Description automatically generated">
            <a:extLst>
              <a:ext uri="{FF2B5EF4-FFF2-40B4-BE49-F238E27FC236}">
                <a16:creationId xmlns:a16="http://schemas.microsoft.com/office/drawing/2014/main" id="{C3A41A09-8BFC-B66F-9E56-43DEE5EEC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3646" y="5417058"/>
            <a:ext cx="1235997" cy="1235997"/>
          </a:xfrm>
          <a:prstGeom prst="rect">
            <a:avLst/>
          </a:prstGeom>
        </p:spPr>
      </p:pic>
      <p:sp>
        <p:nvSpPr>
          <p:cNvPr id="8" name="TextBox 7">
            <a:extLst>
              <a:ext uri="{FF2B5EF4-FFF2-40B4-BE49-F238E27FC236}">
                <a16:creationId xmlns:a16="http://schemas.microsoft.com/office/drawing/2014/main" id="{49FC5231-FBBF-DCDE-7D13-01F98EB0C539}"/>
              </a:ext>
            </a:extLst>
          </p:cNvPr>
          <p:cNvSpPr txBox="1"/>
          <p:nvPr/>
        </p:nvSpPr>
        <p:spPr>
          <a:xfrm>
            <a:off x="8451446" y="6492875"/>
            <a:ext cx="1680396" cy="276999"/>
          </a:xfrm>
          <a:prstGeom prst="rect">
            <a:avLst/>
          </a:prstGeom>
          <a:noFill/>
        </p:spPr>
        <p:txBody>
          <a:bodyPr wrap="none" rtlCol="0">
            <a:spAutoFit/>
          </a:bodyPr>
          <a:lstStyle/>
          <a:p>
            <a:r>
              <a:rPr lang="en-US" sz="1200" dirty="0"/>
              <a:t>Process Diagram Source</a:t>
            </a:r>
          </a:p>
        </p:txBody>
      </p:sp>
    </p:spTree>
    <p:extLst>
      <p:ext uri="{BB962C8B-B14F-4D97-AF65-F5344CB8AC3E}">
        <p14:creationId xmlns:p14="http://schemas.microsoft.com/office/powerpoint/2010/main" val="12444777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0D4D9-FDFE-EE14-D0C9-2FA99D2907B3}"/>
              </a:ext>
            </a:extLst>
          </p:cNvPr>
          <p:cNvSpPr>
            <a:spLocks noGrp="1"/>
          </p:cNvSpPr>
          <p:nvPr>
            <p:ph type="title"/>
          </p:nvPr>
        </p:nvSpPr>
        <p:spPr>
          <a:xfrm>
            <a:off x="493264" y="49528"/>
            <a:ext cx="10515600" cy="1325563"/>
          </a:xfrm>
        </p:spPr>
        <p:txBody>
          <a:bodyPr/>
          <a:lstStyle/>
          <a:p>
            <a:pPr algn="ctr"/>
            <a:r>
              <a:rPr lang="en-US" dirty="0"/>
              <a:t>“Prompt Engineering”</a:t>
            </a:r>
          </a:p>
        </p:txBody>
      </p:sp>
      <p:sp>
        <p:nvSpPr>
          <p:cNvPr id="3" name="Content Placeholder 2">
            <a:extLst>
              <a:ext uri="{FF2B5EF4-FFF2-40B4-BE49-F238E27FC236}">
                <a16:creationId xmlns:a16="http://schemas.microsoft.com/office/drawing/2014/main" id="{0F4F102A-03BC-3577-00ED-7AC62BE4E00A}"/>
              </a:ext>
            </a:extLst>
          </p:cNvPr>
          <p:cNvSpPr>
            <a:spLocks noGrp="1"/>
          </p:cNvSpPr>
          <p:nvPr>
            <p:ph idx="1"/>
          </p:nvPr>
        </p:nvSpPr>
        <p:spPr>
          <a:xfrm>
            <a:off x="411830" y="1193606"/>
            <a:ext cx="6226296" cy="5664394"/>
          </a:xfrm>
        </p:spPr>
        <p:txBody>
          <a:bodyPr>
            <a:normAutofit lnSpcReduction="10000"/>
          </a:bodyPr>
          <a:lstStyle/>
          <a:p>
            <a:pPr marL="0" indent="0">
              <a:buNone/>
            </a:pPr>
            <a:r>
              <a:rPr lang="en-US" sz="2400" dirty="0"/>
              <a:t>The most impactful tips and tricks for improving your prompts generally revolve around providing the AI custom instructions and context: </a:t>
            </a:r>
            <a:br>
              <a:rPr lang="en-US" sz="2000" dirty="0"/>
            </a:br>
            <a:endParaRPr lang="en-US" sz="2000" dirty="0"/>
          </a:p>
          <a:p>
            <a:pPr marL="0" indent="0">
              <a:buNone/>
            </a:pPr>
            <a:r>
              <a:rPr lang="en-US" sz="2000" b="1" u="sng" dirty="0"/>
              <a:t>When prompting an LLM, focus on:</a:t>
            </a:r>
          </a:p>
          <a:p>
            <a:r>
              <a:rPr lang="en-US" sz="2000" dirty="0"/>
              <a:t>Providing clear, well-structured directions</a:t>
            </a:r>
          </a:p>
          <a:p>
            <a:r>
              <a:rPr lang="en-US" sz="2000" dirty="0"/>
              <a:t>Use Delineators to Separate Instructions from Context</a:t>
            </a:r>
          </a:p>
          <a:p>
            <a:r>
              <a:rPr lang="en-US" sz="2000" dirty="0"/>
              <a:t>Understand the Limitations:</a:t>
            </a:r>
          </a:p>
          <a:p>
            <a:pPr lvl="1"/>
            <a:r>
              <a:rPr lang="en-US" sz="1800" dirty="0"/>
              <a:t>Limited Context Windows</a:t>
            </a:r>
          </a:p>
          <a:p>
            <a:pPr lvl="1"/>
            <a:r>
              <a:rPr lang="en-US" sz="1800" dirty="0"/>
              <a:t>Limited Retrieval from Large Documents</a:t>
            </a:r>
          </a:p>
          <a:p>
            <a:pPr lvl="1"/>
            <a:r>
              <a:rPr lang="en-US" sz="1800" dirty="0"/>
              <a:t>Probabilistic Operation, not Deterministic</a:t>
            </a:r>
          </a:p>
          <a:p>
            <a:pPr lvl="1"/>
            <a:r>
              <a:rPr lang="en-US" sz="1800" dirty="0"/>
              <a:t>File size and library limitations in Code Interpreter</a:t>
            </a:r>
          </a:p>
          <a:p>
            <a:pPr lvl="1"/>
            <a:r>
              <a:rPr lang="en-US" sz="1800" dirty="0"/>
              <a:t>No internet access (blame the AI safety patrol)</a:t>
            </a:r>
          </a:p>
          <a:p>
            <a:pPr marL="457200" lvl="1" indent="0">
              <a:buNone/>
            </a:pPr>
            <a:endParaRPr lang="en-US" sz="1800" dirty="0"/>
          </a:p>
          <a:p>
            <a:pPr marL="0" indent="0" algn="ctr">
              <a:buNone/>
            </a:pPr>
            <a:r>
              <a:rPr lang="en-US" sz="3200" i="1" dirty="0"/>
              <a:t>Be ready to Iterate, Iterate, Iterate!</a:t>
            </a:r>
          </a:p>
          <a:p>
            <a:endParaRPr lang="en-US" dirty="0"/>
          </a:p>
        </p:txBody>
      </p:sp>
      <p:pic>
        <p:nvPicPr>
          <p:cNvPr id="5122" name="Picture 2" descr="Office Space Wallpapers - Top Free Office Space Backgrounds ...">
            <a:extLst>
              <a:ext uri="{FF2B5EF4-FFF2-40B4-BE49-F238E27FC236}">
                <a16:creationId xmlns:a16="http://schemas.microsoft.com/office/drawing/2014/main" id="{B6EFE6F5-4084-24C6-9036-A7F3172D16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7911" y="4547483"/>
            <a:ext cx="3260953" cy="177781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DC20093-D027-4559-D08A-5E4706EEAA9E}"/>
              </a:ext>
            </a:extLst>
          </p:cNvPr>
          <p:cNvSpPr txBox="1"/>
          <p:nvPr/>
        </p:nvSpPr>
        <p:spPr>
          <a:xfrm>
            <a:off x="7013890" y="1773087"/>
            <a:ext cx="4908211" cy="2554545"/>
          </a:xfrm>
          <a:prstGeom prst="rect">
            <a:avLst/>
          </a:prstGeom>
          <a:noFill/>
        </p:spPr>
        <p:txBody>
          <a:bodyPr wrap="square">
            <a:spAutoFit/>
          </a:bodyPr>
          <a:lstStyle/>
          <a:p>
            <a:pPr marL="0" indent="0">
              <a:buNone/>
            </a:pPr>
            <a:r>
              <a:rPr lang="en-US" sz="2000" b="1" u="sng" dirty="0"/>
              <a:t>Basic “prompt engineering” is typically:</a:t>
            </a:r>
          </a:p>
          <a:p>
            <a:pPr marL="285750" indent="-285750">
              <a:buFont typeface="Arial" panose="020B0604020202020204" pitchFamily="34" charset="0"/>
              <a:buChar char="•"/>
            </a:pPr>
            <a:r>
              <a:rPr lang="en-US" sz="2000" dirty="0"/>
              <a:t>Role (Persona)</a:t>
            </a:r>
          </a:p>
          <a:p>
            <a:pPr marL="285750" indent="-285750">
              <a:buFont typeface="Arial" panose="020B0604020202020204" pitchFamily="34" charset="0"/>
              <a:buChar char="•"/>
            </a:pPr>
            <a:r>
              <a:rPr lang="en-US" sz="2000" dirty="0"/>
              <a:t>Constraints</a:t>
            </a:r>
          </a:p>
          <a:p>
            <a:pPr marL="285750" indent="-285750">
              <a:buFont typeface="Arial" panose="020B0604020202020204" pitchFamily="34" charset="0"/>
              <a:buChar char="•"/>
            </a:pPr>
            <a:r>
              <a:rPr lang="en-US" sz="2000" dirty="0"/>
              <a:t>Contextual Data</a:t>
            </a:r>
          </a:p>
          <a:p>
            <a:pPr marL="285750" indent="-285750">
              <a:buFont typeface="Arial" panose="020B0604020202020204" pitchFamily="34" charset="0"/>
              <a:buChar char="•"/>
            </a:pPr>
            <a:r>
              <a:rPr lang="en-US" sz="2000" dirty="0"/>
              <a:t>Instructions</a:t>
            </a:r>
          </a:p>
          <a:p>
            <a:pPr marL="285750" indent="-285750">
              <a:buFont typeface="Arial" panose="020B0604020202020204" pitchFamily="34" charset="0"/>
              <a:buChar char="•"/>
            </a:pPr>
            <a:r>
              <a:rPr lang="en-US" sz="2000" dirty="0"/>
              <a:t>Desired Output</a:t>
            </a:r>
          </a:p>
          <a:p>
            <a:pPr marL="285750" indent="-285750">
              <a:buFont typeface="Arial" panose="020B0604020202020204" pitchFamily="34" charset="0"/>
              <a:buChar char="•"/>
            </a:pPr>
            <a:r>
              <a:rPr lang="en-US" sz="2000" dirty="0"/>
              <a:t>Examples</a:t>
            </a:r>
          </a:p>
          <a:p>
            <a:pPr marL="0" indent="0">
              <a:buNone/>
            </a:pPr>
            <a:r>
              <a:rPr lang="en-US" sz="2000" dirty="0"/>
              <a:t>Prompts can also be structured as code</a:t>
            </a:r>
          </a:p>
        </p:txBody>
      </p:sp>
      <p:sp>
        <p:nvSpPr>
          <p:cNvPr id="7" name="TextBox 6">
            <a:extLst>
              <a:ext uri="{FF2B5EF4-FFF2-40B4-BE49-F238E27FC236}">
                <a16:creationId xmlns:a16="http://schemas.microsoft.com/office/drawing/2014/main" id="{7040BA82-E6ED-CA79-3679-4EAA20BACBEB}"/>
              </a:ext>
            </a:extLst>
          </p:cNvPr>
          <p:cNvSpPr txBox="1"/>
          <p:nvPr/>
        </p:nvSpPr>
        <p:spPr>
          <a:xfrm>
            <a:off x="7163963" y="6325297"/>
            <a:ext cx="6365898" cy="276999"/>
          </a:xfrm>
          <a:prstGeom prst="rect">
            <a:avLst/>
          </a:prstGeom>
          <a:noFill/>
        </p:spPr>
        <p:txBody>
          <a:bodyPr wrap="square">
            <a:spAutoFit/>
          </a:bodyPr>
          <a:lstStyle/>
          <a:p>
            <a:pPr marL="0" indent="0">
              <a:buNone/>
            </a:pPr>
            <a:r>
              <a:rPr lang="en-US" sz="1200" i="1" dirty="0"/>
              <a:t>Your AI Assistant doesn't know what it's doing here, unless you tell it</a:t>
            </a:r>
          </a:p>
        </p:txBody>
      </p:sp>
    </p:spTree>
    <p:extLst>
      <p:ext uri="{BB962C8B-B14F-4D97-AF65-F5344CB8AC3E}">
        <p14:creationId xmlns:p14="http://schemas.microsoft.com/office/powerpoint/2010/main" val="4104126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AI-Assisted Python Scripting:</a:t>
            </a:r>
            <a:br>
              <a:rPr lang="en-US" dirty="0"/>
            </a:br>
            <a:r>
              <a:rPr lang="en-US" dirty="0"/>
              <a:t>Notebook Based, Code-Forward Approach</a:t>
            </a:r>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838200" y="1784928"/>
            <a:ext cx="10515600" cy="5073072"/>
          </a:xfrm>
        </p:spPr>
        <p:txBody>
          <a:bodyPr>
            <a:normAutofit lnSpcReduction="10000"/>
          </a:bodyPr>
          <a:lstStyle/>
          <a:p>
            <a:pPr marL="457200" lvl="1" indent="0">
              <a:buNone/>
            </a:pPr>
            <a:r>
              <a:rPr lang="en-US" dirty="0"/>
              <a:t>GPT can just as easily write a script for you to execute locally.  Since the backend for Code interpreter is a Jupyter Notebook, the format suddenly became very useful for small to medium complexity scripts due to the ability to have robust AI assistance.  </a:t>
            </a:r>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r>
              <a:rPr lang="en-US" dirty="0"/>
              <a:t>By starting with small, useful operations that execute flawlessly within the code interpreter environment, non-coding users can begin chaining simple functionalities together within a local notebook, then iterating with GPT to achieve their workflow automation.  </a:t>
            </a:r>
          </a:p>
        </p:txBody>
      </p:sp>
      <p:pic>
        <p:nvPicPr>
          <p:cNvPr id="4" name="Picture 3">
            <a:extLst>
              <a:ext uri="{FF2B5EF4-FFF2-40B4-BE49-F238E27FC236}">
                <a16:creationId xmlns:a16="http://schemas.microsoft.com/office/drawing/2014/main" id="{7FC4C2E4-E2D9-0C07-8AAE-56A6BCA6328D}"/>
              </a:ext>
            </a:extLst>
          </p:cNvPr>
          <p:cNvPicPr>
            <a:picLocks noChangeAspect="1"/>
          </p:cNvPicPr>
          <p:nvPr/>
        </p:nvPicPr>
        <p:blipFill rotWithShape="1">
          <a:blip r:embed="rId2"/>
          <a:srcRect r="-186" b="45880"/>
          <a:stretch/>
        </p:blipFill>
        <p:spPr>
          <a:xfrm>
            <a:off x="1902692" y="3062692"/>
            <a:ext cx="2883681" cy="2087072"/>
          </a:xfrm>
          <a:prstGeom prst="rect">
            <a:avLst/>
          </a:prstGeom>
        </p:spPr>
      </p:pic>
      <p:pic>
        <p:nvPicPr>
          <p:cNvPr id="5" name="Picture 4" descr="A screenshot of a computer program&#10;&#10;Description automatically generated">
            <a:extLst>
              <a:ext uri="{FF2B5EF4-FFF2-40B4-BE49-F238E27FC236}">
                <a16:creationId xmlns:a16="http://schemas.microsoft.com/office/drawing/2014/main" id="{5B1628F1-A58D-9C90-ED05-E867C58C4E8F}"/>
              </a:ext>
            </a:extLst>
          </p:cNvPr>
          <p:cNvPicPr>
            <a:picLocks noChangeAspect="1"/>
          </p:cNvPicPr>
          <p:nvPr/>
        </p:nvPicPr>
        <p:blipFill rotWithShape="1">
          <a:blip r:embed="rId2"/>
          <a:srcRect t="53745" r="-251" b="-187"/>
          <a:stretch/>
        </p:blipFill>
        <p:spPr>
          <a:xfrm>
            <a:off x="5574001" y="3060082"/>
            <a:ext cx="3366800" cy="2089682"/>
          </a:xfrm>
          <a:prstGeom prst="rect">
            <a:avLst/>
          </a:prstGeom>
        </p:spPr>
      </p:pic>
    </p:spTree>
    <p:extLst>
      <p:ext uri="{BB962C8B-B14F-4D97-AF65-F5344CB8AC3E}">
        <p14:creationId xmlns:p14="http://schemas.microsoft.com/office/powerpoint/2010/main" val="40782616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AI-Assisted Python Scripting:</a:t>
            </a:r>
            <a:br>
              <a:rPr lang="en-US" dirty="0"/>
            </a:br>
            <a:r>
              <a:rPr lang="en-US" dirty="0"/>
              <a:t>Context Window Driven Modularity</a:t>
            </a:r>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574728" y="1690688"/>
            <a:ext cx="10998435" cy="2011463"/>
          </a:xfrm>
        </p:spPr>
        <p:txBody>
          <a:bodyPr>
            <a:normAutofit fontScale="70000" lnSpcReduction="20000"/>
          </a:bodyPr>
          <a:lstStyle/>
          <a:p>
            <a:pPr marL="457200" lvl="1" indent="0">
              <a:buNone/>
            </a:pPr>
            <a:r>
              <a:rPr lang="en-US" dirty="0"/>
              <a:t>Context window driven modularity emerges, as code cells are naturally limited to the size of the context window before manual curation of context is required for each code request.  Ideally, code cells should be around ½ the size of a typical LLM context window.  For ChatGPT, this is somewhere around 30-62k tokens currently (depending on subscription level).</a:t>
            </a:r>
          </a:p>
          <a:p>
            <a:pPr marL="457200" lvl="1" indent="0">
              <a:buNone/>
            </a:pPr>
            <a:endParaRPr lang="en-US" dirty="0"/>
          </a:p>
          <a:p>
            <a:pPr marL="457200" lvl="1" indent="0">
              <a:buNone/>
            </a:pPr>
            <a:r>
              <a:rPr lang="en-US" dirty="0"/>
              <a:t>Hiding code away in libraries is ideal for software development but introduces friction for beginner users, as this context must be manually included to create coherent code.  Code can then be later combined and refactored for efficiency, standardization or to prepare it to be modularized further into a library or class.</a:t>
            </a:r>
          </a:p>
          <a:p>
            <a:pPr marL="457200" lvl="1" indent="0">
              <a:buNone/>
            </a:pPr>
            <a:endParaRPr lang="en-US" dirty="0"/>
          </a:p>
        </p:txBody>
      </p:sp>
      <p:pic>
        <p:nvPicPr>
          <p:cNvPr id="2050" name="Picture 2">
            <a:extLst>
              <a:ext uri="{FF2B5EF4-FFF2-40B4-BE49-F238E27FC236}">
                <a16:creationId xmlns:a16="http://schemas.microsoft.com/office/drawing/2014/main" id="{3DC61F22-AC79-A712-D183-913342B6C4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702151"/>
            <a:ext cx="5549034" cy="31558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447C92-6F1B-7D1E-C2DE-7A9A145419D7}"/>
              </a:ext>
            </a:extLst>
          </p:cNvPr>
          <p:cNvSpPr txBox="1"/>
          <p:nvPr/>
        </p:nvSpPr>
        <p:spPr>
          <a:xfrm>
            <a:off x="6625524" y="3802938"/>
            <a:ext cx="5113893" cy="2308324"/>
          </a:xfrm>
          <a:prstGeom prst="rect">
            <a:avLst/>
          </a:prstGeom>
          <a:noFill/>
        </p:spPr>
        <p:txBody>
          <a:bodyPr wrap="square" rtlCol="0">
            <a:spAutoFit/>
          </a:bodyPr>
          <a:lstStyle/>
          <a:p>
            <a:pPr algn="ctr"/>
            <a:r>
              <a:rPr lang="en-US" i="1" dirty="0"/>
              <a:t>For non-coders who are relying on LLM’s to do the heavy lifting of their coding effort, including </a:t>
            </a:r>
            <a:r>
              <a:rPr lang="en-US" b="1" i="1" dirty="0"/>
              <a:t>all </a:t>
            </a:r>
            <a:r>
              <a:rPr lang="en-US" i="1" dirty="0"/>
              <a:t>custom code within the notebook where possible is ideal. </a:t>
            </a:r>
          </a:p>
          <a:p>
            <a:pPr algn="ctr"/>
            <a:endParaRPr lang="en-US" i="1" dirty="0"/>
          </a:p>
          <a:p>
            <a:pPr algn="ctr"/>
            <a:r>
              <a:rPr lang="en-US" i="1" dirty="0"/>
              <a:t>Open-source libraries  should already be in the LLM’s training, which maximizes coverage and prevents hallucinations.</a:t>
            </a:r>
          </a:p>
        </p:txBody>
      </p:sp>
    </p:spTree>
    <p:extLst>
      <p:ext uri="{BB962C8B-B14F-4D97-AF65-F5344CB8AC3E}">
        <p14:creationId xmlns:p14="http://schemas.microsoft.com/office/powerpoint/2010/main" val="8889461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511FB-8776-F970-929E-A6C761423AC8}"/>
              </a:ext>
            </a:extLst>
          </p:cNvPr>
          <p:cNvSpPr>
            <a:spLocks noGrp="1"/>
          </p:cNvSpPr>
          <p:nvPr>
            <p:ph type="title"/>
          </p:nvPr>
        </p:nvSpPr>
        <p:spPr/>
        <p:txBody>
          <a:bodyPr/>
          <a:lstStyle/>
          <a:p>
            <a:r>
              <a:rPr lang="en-US" u="sng" dirty="0"/>
              <a:t>AI-Assisted Python Scripting:</a:t>
            </a:r>
            <a:br>
              <a:rPr lang="en-US" dirty="0"/>
            </a:br>
            <a:r>
              <a:rPr lang="en-US" dirty="0"/>
              <a:t>Automated Python Environment Setup</a:t>
            </a:r>
          </a:p>
        </p:txBody>
      </p:sp>
      <p:sp>
        <p:nvSpPr>
          <p:cNvPr id="3" name="Content Placeholder 2">
            <a:extLst>
              <a:ext uri="{FF2B5EF4-FFF2-40B4-BE49-F238E27FC236}">
                <a16:creationId xmlns:a16="http://schemas.microsoft.com/office/drawing/2014/main" id="{7A2F42F9-82B4-6AA2-152F-4F0A14247CD3}"/>
              </a:ext>
            </a:extLst>
          </p:cNvPr>
          <p:cNvSpPr>
            <a:spLocks noGrp="1"/>
          </p:cNvSpPr>
          <p:nvPr>
            <p:ph idx="1"/>
          </p:nvPr>
        </p:nvSpPr>
        <p:spPr>
          <a:xfrm>
            <a:off x="574728" y="1690688"/>
            <a:ext cx="10998435" cy="5097570"/>
          </a:xfrm>
        </p:spPr>
        <p:txBody>
          <a:bodyPr>
            <a:normAutofit lnSpcReduction="10000"/>
          </a:bodyPr>
          <a:lstStyle/>
          <a:p>
            <a:pPr marL="457200" lvl="1" indent="0">
              <a:buNone/>
            </a:pPr>
            <a:r>
              <a:rPr lang="en-US" dirty="0"/>
              <a:t>Python environment setup is the #1 friction point in trying to create portable scripts</a:t>
            </a:r>
          </a:p>
          <a:p>
            <a:pPr marL="457200" lvl="1" indent="0">
              <a:buNone/>
            </a:pPr>
            <a:endParaRPr lang="en-US" dirty="0"/>
          </a:p>
          <a:p>
            <a:pPr marL="457200" lvl="1" indent="0">
              <a:buNone/>
            </a:pPr>
            <a:r>
              <a:rPr lang="en-US" dirty="0"/>
              <a:t>Utilizing </a:t>
            </a:r>
            <a:r>
              <a:rPr lang="en-US" dirty="0" err="1"/>
              <a:t>Jupyter’s</a:t>
            </a:r>
            <a:r>
              <a:rPr lang="en-US" dirty="0"/>
              <a:t> ability to run commands in the terminal, we can detect missing packages and install them using any combination of package managers (pip, </a:t>
            </a:r>
            <a:r>
              <a:rPr lang="en-US" dirty="0" err="1"/>
              <a:t>conda</a:t>
            </a:r>
            <a:r>
              <a:rPr lang="en-US" dirty="0"/>
              <a:t>, git).  This is ideal when building for a single platform (typically Windows). </a:t>
            </a:r>
          </a:p>
          <a:p>
            <a:pPr marL="457200" lvl="1" indent="0">
              <a:buNone/>
            </a:pPr>
            <a:br>
              <a:rPr lang="en-US" dirty="0"/>
            </a:br>
            <a:r>
              <a:rPr lang="en-US" dirty="0"/>
              <a:t>The user provides import statements, and the GPT provides:</a:t>
            </a:r>
          </a:p>
          <a:p>
            <a:pPr marL="457200" lvl="1" indent="0">
              <a:buNone/>
            </a:pPr>
            <a:r>
              <a:rPr lang="en-US" dirty="0"/>
              <a:t> - Import detection </a:t>
            </a:r>
          </a:p>
          <a:p>
            <a:pPr marL="457200" lvl="1" indent="0">
              <a:buNone/>
            </a:pPr>
            <a:r>
              <a:rPr lang="en-US" dirty="0"/>
              <a:t> - Automatic package installation</a:t>
            </a:r>
          </a:p>
          <a:p>
            <a:pPr marL="457200" lvl="1" indent="0">
              <a:buNone/>
            </a:pPr>
            <a:r>
              <a:rPr lang="en-US" dirty="0"/>
              <a:t> - User can specify </a:t>
            </a:r>
            <a:r>
              <a:rPr lang="en-US" dirty="0" err="1"/>
              <a:t>conda</a:t>
            </a:r>
            <a:r>
              <a:rPr lang="en-US" dirty="0"/>
              <a:t>, pip, or special instructions</a:t>
            </a:r>
          </a:p>
          <a:p>
            <a:pPr marL="457200" lvl="1" indent="0">
              <a:buNone/>
            </a:pPr>
            <a:endParaRPr lang="en-US" dirty="0"/>
          </a:p>
          <a:p>
            <a:pPr marL="457200" lvl="1" indent="0">
              <a:buNone/>
            </a:pPr>
            <a:r>
              <a:rPr lang="en-US" dirty="0"/>
              <a:t>Output:</a:t>
            </a:r>
          </a:p>
          <a:p>
            <a:pPr marL="457200" lvl="1" indent="0">
              <a:buNone/>
            </a:pPr>
            <a:r>
              <a:rPr lang="en-US" dirty="0"/>
              <a:t>Complete, ready-to-run code cell to automate environment setup</a:t>
            </a:r>
          </a:p>
          <a:p>
            <a:pPr marL="457200" lvl="1" indent="0">
              <a:buNone/>
            </a:pPr>
            <a:endParaRPr lang="en-US" dirty="0"/>
          </a:p>
          <a:p>
            <a:pPr marL="457200" lvl="1" indent="0">
              <a:buNone/>
            </a:pPr>
            <a:endParaRPr lang="en-US" dirty="0"/>
          </a:p>
          <a:p>
            <a:pPr marL="457200" lvl="1" indent="0">
              <a:buNone/>
            </a:pPr>
            <a:endParaRPr lang="en-US" dirty="0"/>
          </a:p>
        </p:txBody>
      </p:sp>
      <p:pic>
        <p:nvPicPr>
          <p:cNvPr id="6" name="Picture 5" descr="A qr code with black squares&#10;&#10;Description automatically generated">
            <a:extLst>
              <a:ext uri="{FF2B5EF4-FFF2-40B4-BE49-F238E27FC236}">
                <a16:creationId xmlns:a16="http://schemas.microsoft.com/office/drawing/2014/main" id="{169E51E9-0C0A-D075-DE06-0F8E8202EE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3675" y="3935992"/>
            <a:ext cx="1783597" cy="1783597"/>
          </a:xfrm>
          <a:prstGeom prst="rect">
            <a:avLst/>
          </a:prstGeom>
        </p:spPr>
      </p:pic>
      <p:sp>
        <p:nvSpPr>
          <p:cNvPr id="7" name="TextBox 6">
            <a:extLst>
              <a:ext uri="{FF2B5EF4-FFF2-40B4-BE49-F238E27FC236}">
                <a16:creationId xmlns:a16="http://schemas.microsoft.com/office/drawing/2014/main" id="{60396227-EE28-E1EE-3221-6AD89E140A01}"/>
              </a:ext>
            </a:extLst>
          </p:cNvPr>
          <p:cNvSpPr txBox="1"/>
          <p:nvPr/>
        </p:nvSpPr>
        <p:spPr>
          <a:xfrm>
            <a:off x="9159831" y="5586967"/>
            <a:ext cx="2918691" cy="646331"/>
          </a:xfrm>
          <a:prstGeom prst="rect">
            <a:avLst/>
          </a:prstGeom>
          <a:noFill/>
        </p:spPr>
        <p:txBody>
          <a:bodyPr wrap="square" rtlCol="0">
            <a:spAutoFit/>
          </a:bodyPr>
          <a:lstStyle/>
          <a:p>
            <a:pPr algn="ctr"/>
            <a:r>
              <a:rPr lang="en-US" i="1" dirty="0"/>
              <a:t>Jupyter Notebook Portability Enhancer GPT (ChatGPT)</a:t>
            </a:r>
          </a:p>
        </p:txBody>
      </p:sp>
    </p:spTree>
    <p:extLst>
      <p:ext uri="{BB962C8B-B14F-4D97-AF65-F5344CB8AC3E}">
        <p14:creationId xmlns:p14="http://schemas.microsoft.com/office/powerpoint/2010/main" val="401791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0D4D9-FDFE-EE14-D0C9-2FA99D2907B3}"/>
              </a:ext>
            </a:extLst>
          </p:cNvPr>
          <p:cNvSpPr>
            <a:spLocks noGrp="1"/>
          </p:cNvSpPr>
          <p:nvPr>
            <p:ph type="title"/>
          </p:nvPr>
        </p:nvSpPr>
        <p:spPr>
          <a:xfrm>
            <a:off x="838200" y="147782"/>
            <a:ext cx="10515600" cy="877454"/>
          </a:xfrm>
        </p:spPr>
        <p:txBody>
          <a:bodyPr/>
          <a:lstStyle/>
          <a:p>
            <a:r>
              <a:rPr lang="en-US" dirty="0"/>
              <a:t>Have Reasonable Expectations</a:t>
            </a:r>
          </a:p>
        </p:txBody>
      </p:sp>
      <p:pic>
        <p:nvPicPr>
          <p:cNvPr id="4" name="Content Placeholder 3">
            <a:extLst>
              <a:ext uri="{FF2B5EF4-FFF2-40B4-BE49-F238E27FC236}">
                <a16:creationId xmlns:a16="http://schemas.microsoft.com/office/drawing/2014/main" id="{F72DE296-16E8-F181-38BE-A137B2F6D2DE}"/>
              </a:ext>
            </a:extLst>
          </p:cNvPr>
          <p:cNvPicPr>
            <a:picLocks noGrp="1" noChangeAspect="1"/>
          </p:cNvPicPr>
          <p:nvPr>
            <p:ph idx="1"/>
          </p:nvPr>
        </p:nvPicPr>
        <p:blipFill>
          <a:blip r:embed="rId2"/>
          <a:stretch>
            <a:fillRect/>
          </a:stretch>
        </p:blipFill>
        <p:spPr>
          <a:xfrm>
            <a:off x="325258" y="1144447"/>
            <a:ext cx="5023600" cy="4291136"/>
          </a:xfrm>
          <a:prstGeom prst="rect">
            <a:avLst/>
          </a:prstGeom>
        </p:spPr>
      </p:pic>
      <p:pic>
        <p:nvPicPr>
          <p:cNvPr id="5" name="Picture 4" descr="A diagram of a heatmap&#10;&#10;Description automatically generated">
            <a:extLst>
              <a:ext uri="{FF2B5EF4-FFF2-40B4-BE49-F238E27FC236}">
                <a16:creationId xmlns:a16="http://schemas.microsoft.com/office/drawing/2014/main" id="{E18FB9B6-17F8-450F-1394-3B11434758C1}"/>
              </a:ext>
            </a:extLst>
          </p:cNvPr>
          <p:cNvPicPr>
            <a:picLocks noChangeAspect="1"/>
          </p:cNvPicPr>
          <p:nvPr/>
        </p:nvPicPr>
        <p:blipFill>
          <a:blip r:embed="rId3"/>
          <a:stretch>
            <a:fillRect/>
          </a:stretch>
        </p:blipFill>
        <p:spPr>
          <a:xfrm>
            <a:off x="5506984" y="967135"/>
            <a:ext cx="6477175" cy="4468448"/>
          </a:xfrm>
          <a:prstGeom prst="rect">
            <a:avLst/>
          </a:prstGeom>
        </p:spPr>
      </p:pic>
      <p:sp>
        <p:nvSpPr>
          <p:cNvPr id="6" name="TextBox 5">
            <a:extLst>
              <a:ext uri="{FF2B5EF4-FFF2-40B4-BE49-F238E27FC236}">
                <a16:creationId xmlns:a16="http://schemas.microsoft.com/office/drawing/2014/main" id="{F7B905CF-B081-8B21-1A21-54F48B374025}"/>
              </a:ext>
            </a:extLst>
          </p:cNvPr>
          <p:cNvSpPr txBox="1"/>
          <p:nvPr/>
        </p:nvSpPr>
        <p:spPr>
          <a:xfrm>
            <a:off x="483704" y="5632174"/>
            <a:ext cx="11416748" cy="646331"/>
          </a:xfrm>
          <a:prstGeom prst="rect">
            <a:avLst/>
          </a:prstGeom>
          <a:noFill/>
        </p:spPr>
        <p:txBody>
          <a:bodyPr wrap="square" rtlCol="0">
            <a:spAutoFit/>
          </a:bodyPr>
          <a:lstStyle/>
          <a:p>
            <a:pPr algn="ctr"/>
            <a:r>
              <a:rPr lang="en-US" i="1" dirty="0"/>
              <a:t>At even a 88% accuracy rate, chained operations will still exhibit high probability of errors and hallucinations.</a:t>
            </a:r>
          </a:p>
          <a:p>
            <a:pPr algn="ctr"/>
            <a:r>
              <a:rPr lang="en-US" i="1" dirty="0"/>
              <a:t>The “regenerate” button is still your friend!  </a:t>
            </a:r>
            <a:r>
              <a:rPr lang="en-US" b="1" i="1" dirty="0"/>
              <a:t>Iterating is an integral part of using LLM’s</a:t>
            </a:r>
            <a:r>
              <a:rPr lang="en-US" i="1" dirty="0"/>
              <a:t>.</a:t>
            </a:r>
          </a:p>
        </p:txBody>
      </p:sp>
    </p:spTree>
    <p:extLst>
      <p:ext uri="{BB962C8B-B14F-4D97-AF65-F5344CB8AC3E}">
        <p14:creationId xmlns:p14="http://schemas.microsoft.com/office/powerpoint/2010/main" val="33777191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qr code on a white background&#10;&#10;Description automatically generated">
            <a:extLst>
              <a:ext uri="{FF2B5EF4-FFF2-40B4-BE49-F238E27FC236}">
                <a16:creationId xmlns:a16="http://schemas.microsoft.com/office/drawing/2014/main" id="{6EC9B540-AEB5-32E5-8805-C226CBEE3C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5889" y="5294497"/>
            <a:ext cx="1540679" cy="1540679"/>
          </a:xfrm>
          <a:prstGeom prst="rect">
            <a:avLst/>
          </a:prstGeom>
        </p:spPr>
      </p:pic>
      <p:sp>
        <p:nvSpPr>
          <p:cNvPr id="7" name="Content Placeholder 2">
            <a:extLst>
              <a:ext uri="{FF2B5EF4-FFF2-40B4-BE49-F238E27FC236}">
                <a16:creationId xmlns:a16="http://schemas.microsoft.com/office/drawing/2014/main" id="{A68C2BB2-6408-0AA8-85F6-B71551AA8D7A}"/>
              </a:ext>
            </a:extLst>
          </p:cNvPr>
          <p:cNvSpPr txBox="1">
            <a:spLocks/>
          </p:cNvSpPr>
          <p:nvPr/>
        </p:nvSpPr>
        <p:spPr>
          <a:xfrm>
            <a:off x="6533742" y="1138131"/>
            <a:ext cx="5948190" cy="48604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spcAft>
                <a:spcPts val="800"/>
              </a:spcAft>
              <a:buFont typeface="Arial" panose="020B0604020202020204" pitchFamily="34" charset="0"/>
              <a:buNone/>
            </a:pPr>
            <a:r>
              <a:rPr lang="en-US" sz="1800" b="1" dirty="0">
                <a:latin typeface="Calibri" panose="020F0502020204030204" pitchFamily="34" charset="0"/>
              </a:rPr>
              <a:t>Blogs</a:t>
            </a: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r>
              <a:rPr lang="en-US" sz="1800" b="1" dirty="0">
                <a:latin typeface="Calibri" panose="020F0502020204030204" pitchFamily="34" charset="0"/>
              </a:rPr>
              <a:t>ChatGPT Examples and GPT’s</a:t>
            </a: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endParaRPr lang="en-US" sz="1800" b="1" dirty="0">
              <a:latin typeface="Calibri" panose="020F0502020204030204" pitchFamily="34" charset="0"/>
            </a:endParaRPr>
          </a:p>
          <a:p>
            <a:pPr marL="0" indent="0">
              <a:lnSpc>
                <a:spcPct val="107000"/>
              </a:lnSpc>
              <a:spcBef>
                <a:spcPts val="0"/>
              </a:spcBef>
              <a:spcAft>
                <a:spcPts val="800"/>
              </a:spcAft>
              <a:buFont typeface="Arial" panose="020B0604020202020204" pitchFamily="34" charset="0"/>
              <a:buNone/>
            </a:pPr>
            <a:r>
              <a:rPr lang="en-US" sz="1800" b="1" dirty="0">
                <a:latin typeface="Calibri" panose="020F0502020204030204" pitchFamily="34" charset="0"/>
              </a:rPr>
              <a:t>Miscellaneous H&amp;H Tools related to LWI Region 4 Efforts</a:t>
            </a:r>
            <a:endParaRPr lang="en-US" b="1" dirty="0"/>
          </a:p>
        </p:txBody>
      </p:sp>
      <p:sp>
        <p:nvSpPr>
          <p:cNvPr id="2" name="Title 1">
            <a:extLst>
              <a:ext uri="{FF2B5EF4-FFF2-40B4-BE49-F238E27FC236}">
                <a16:creationId xmlns:a16="http://schemas.microsoft.com/office/drawing/2014/main" id="{050832E1-7705-C707-156A-B9A2D8B6F3A7}"/>
              </a:ext>
            </a:extLst>
          </p:cNvPr>
          <p:cNvSpPr>
            <a:spLocks noGrp="1"/>
          </p:cNvSpPr>
          <p:nvPr>
            <p:ph type="title"/>
          </p:nvPr>
        </p:nvSpPr>
        <p:spPr>
          <a:xfrm>
            <a:off x="838200" y="8825"/>
            <a:ext cx="10515600" cy="1325563"/>
          </a:xfrm>
        </p:spPr>
        <p:txBody>
          <a:bodyPr/>
          <a:lstStyle/>
          <a:p>
            <a:r>
              <a:rPr lang="en-US" b="1" dirty="0"/>
              <a:t>HEC-Commander Repository</a:t>
            </a:r>
            <a:endParaRPr lang="en-US" dirty="0"/>
          </a:p>
        </p:txBody>
      </p:sp>
      <p:sp>
        <p:nvSpPr>
          <p:cNvPr id="3" name="Content Placeholder 2">
            <a:extLst>
              <a:ext uri="{FF2B5EF4-FFF2-40B4-BE49-F238E27FC236}">
                <a16:creationId xmlns:a16="http://schemas.microsoft.com/office/drawing/2014/main" id="{239EF5C4-1961-AA50-BDDD-C202E107383D}"/>
              </a:ext>
            </a:extLst>
          </p:cNvPr>
          <p:cNvSpPr>
            <a:spLocks noGrp="1"/>
          </p:cNvSpPr>
          <p:nvPr>
            <p:ph idx="1"/>
          </p:nvPr>
        </p:nvSpPr>
        <p:spPr>
          <a:xfrm>
            <a:off x="646050" y="1137963"/>
            <a:ext cx="5948190" cy="4156534"/>
          </a:xfrm>
        </p:spPr>
        <p:txBody>
          <a:bodyPr>
            <a:normAutofit/>
          </a:bodyPr>
          <a:lstStyle/>
          <a:p>
            <a:pPr marL="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Open Source Notebooks:</a:t>
            </a:r>
          </a:p>
        </p:txBody>
      </p:sp>
      <p:pic>
        <p:nvPicPr>
          <p:cNvPr id="7170" name="Picture 2">
            <a:extLst>
              <a:ext uri="{FF2B5EF4-FFF2-40B4-BE49-F238E27FC236}">
                <a16:creationId xmlns:a16="http://schemas.microsoft.com/office/drawing/2014/main" id="{58824728-AA84-ED9A-37B7-79677C1A57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2876" y="1573024"/>
            <a:ext cx="1427370" cy="142737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4BD954A9-5D8B-027C-44C8-D6BE92CB40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3039" y="1665869"/>
            <a:ext cx="3264242" cy="3526262"/>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937C9FDE-E854-6848-8E06-22604E6425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750" y="1665869"/>
            <a:ext cx="1757754" cy="1757754"/>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a:extLst>
              <a:ext uri="{FF2B5EF4-FFF2-40B4-BE49-F238E27FC236}">
                <a16:creationId xmlns:a16="http://schemas.microsoft.com/office/drawing/2014/main" id="{E2EF836C-3E58-A553-F2BD-1CE1F63A7C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2750" y="3467246"/>
            <a:ext cx="1757754" cy="1757754"/>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a:extLst>
              <a:ext uri="{FF2B5EF4-FFF2-40B4-BE49-F238E27FC236}">
                <a16:creationId xmlns:a16="http://schemas.microsoft.com/office/drawing/2014/main" id="{44272E9D-A717-0A42-F208-C14F0E92053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80467" y="1573024"/>
            <a:ext cx="1427370" cy="1427370"/>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a:extLst>
              <a:ext uri="{FF2B5EF4-FFF2-40B4-BE49-F238E27FC236}">
                <a16:creationId xmlns:a16="http://schemas.microsoft.com/office/drawing/2014/main" id="{301B3538-33AB-60EF-DF45-E5F348AAECB8}"/>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327" r="19101"/>
          <a:stretch/>
        </p:blipFill>
        <p:spPr bwMode="auto">
          <a:xfrm>
            <a:off x="9648058" y="1573024"/>
            <a:ext cx="1573417" cy="1436891"/>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Script Translator: Outline in Plain Language Logo">
            <a:extLst>
              <a:ext uri="{FF2B5EF4-FFF2-40B4-BE49-F238E27FC236}">
                <a16:creationId xmlns:a16="http://schemas.microsoft.com/office/drawing/2014/main" id="{C13A4B42-5D90-20BC-9B1A-AD8E9D06B56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788983" y="3539021"/>
            <a:ext cx="1427370" cy="136824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GIS Autonomous Assistant Logo">
            <a:extLst>
              <a:ext uri="{FF2B5EF4-FFF2-40B4-BE49-F238E27FC236}">
                <a16:creationId xmlns:a16="http://schemas.microsoft.com/office/drawing/2014/main" id="{246CAA77-E901-04F2-2683-40C33F1FC54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508731" y="3539021"/>
            <a:ext cx="1176109" cy="137212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Learning Assistant: Leafmap Repository Logo">
            <a:extLst>
              <a:ext uri="{FF2B5EF4-FFF2-40B4-BE49-F238E27FC236}">
                <a16:creationId xmlns:a16="http://schemas.microsoft.com/office/drawing/2014/main" id="{091599DA-55E3-02DB-3F3F-648649E708F1}"/>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1293" t="8785" r="12303" b="9574"/>
          <a:stretch/>
        </p:blipFill>
        <p:spPr bwMode="auto">
          <a:xfrm>
            <a:off x="9330395" y="3539021"/>
            <a:ext cx="1280483" cy="136824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Structure Flooding: Depth Damage Calculator Logo">
            <a:extLst>
              <a:ext uri="{FF2B5EF4-FFF2-40B4-BE49-F238E27FC236}">
                <a16:creationId xmlns:a16="http://schemas.microsoft.com/office/drawing/2014/main" id="{4DFF0BC0-20CF-6960-1B68-4415077C2CE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610878" y="3539021"/>
            <a:ext cx="1458238" cy="1308248"/>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a:extLst>
              <a:ext uri="{FF2B5EF4-FFF2-40B4-BE49-F238E27FC236}">
                <a16:creationId xmlns:a16="http://schemas.microsoft.com/office/drawing/2014/main" id="{348F8607-F5C3-268F-038A-59ED5F6F41B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368849" y="5437559"/>
            <a:ext cx="1151098" cy="1316585"/>
          </a:xfrm>
          <a:prstGeom prst="rect">
            <a:avLst/>
          </a:prstGeom>
          <a:noFill/>
          <a:extLst>
            <a:ext uri="{909E8E84-426E-40DD-AFC4-6F175D3DCCD1}">
              <a14:hiddenFill xmlns:a14="http://schemas.microsoft.com/office/drawing/2010/main">
                <a:solidFill>
                  <a:srgbClr val="FFFFFF"/>
                </a:solidFill>
              </a14:hiddenFill>
            </a:ext>
          </a:extLst>
        </p:spPr>
      </p:pic>
      <p:pic>
        <p:nvPicPr>
          <p:cNvPr id="5132" name="Picture 12">
            <a:extLst>
              <a:ext uri="{FF2B5EF4-FFF2-40B4-BE49-F238E27FC236}">
                <a16:creationId xmlns:a16="http://schemas.microsoft.com/office/drawing/2014/main" id="{A7EE9D4C-269F-6E4E-EE58-990B12B6D28C}"/>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4988" t="7101" r="7515" b="9107"/>
          <a:stretch/>
        </p:blipFill>
        <p:spPr bwMode="auto">
          <a:xfrm>
            <a:off x="7712045" y="5437558"/>
            <a:ext cx="1374813" cy="1316585"/>
          </a:xfrm>
          <a:prstGeom prst="rect">
            <a:avLst/>
          </a:prstGeom>
          <a:noFill/>
          <a:extLst>
            <a:ext uri="{909E8E84-426E-40DD-AFC4-6F175D3DCCD1}">
              <a14:hiddenFill xmlns:a14="http://schemas.microsoft.com/office/drawing/2010/main">
                <a:solidFill>
                  <a:srgbClr val="FFFFFF"/>
                </a:solidFill>
              </a14:hiddenFill>
            </a:ext>
          </a:extLst>
        </p:spPr>
      </p:pic>
      <p:pic>
        <p:nvPicPr>
          <p:cNvPr id="5134" name="Picture 14" descr="GHNCD Stations">
            <a:extLst>
              <a:ext uri="{FF2B5EF4-FFF2-40B4-BE49-F238E27FC236}">
                <a16:creationId xmlns:a16="http://schemas.microsoft.com/office/drawing/2014/main" id="{DEB48FF4-A8E5-236D-6902-C4B2E18417A0}"/>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153550" y="5454233"/>
            <a:ext cx="1457328" cy="1308248"/>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descr="Report Figure - Harvey AORC 10mi">
            <a:extLst>
              <a:ext uri="{FF2B5EF4-FFF2-40B4-BE49-F238E27FC236}">
                <a16:creationId xmlns:a16="http://schemas.microsoft.com/office/drawing/2014/main" id="{5CF3E309-0686-B3AA-67C1-65A5BE53E405}"/>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11675" t="4326" r="11889" b="4928"/>
          <a:stretch/>
        </p:blipFill>
        <p:spPr bwMode="auto">
          <a:xfrm>
            <a:off x="10614492" y="5445896"/>
            <a:ext cx="1478616" cy="131658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AB37381-4412-8EFD-6976-F28E6FA833A2}"/>
              </a:ext>
            </a:extLst>
          </p:cNvPr>
          <p:cNvSpPr txBox="1"/>
          <p:nvPr/>
        </p:nvSpPr>
        <p:spPr>
          <a:xfrm>
            <a:off x="2323608" y="5865017"/>
            <a:ext cx="1407245" cy="461665"/>
          </a:xfrm>
          <a:prstGeom prst="rect">
            <a:avLst/>
          </a:prstGeom>
          <a:noFill/>
        </p:spPr>
        <p:txBody>
          <a:bodyPr wrap="none" rtlCol="0">
            <a:spAutoFit/>
          </a:bodyPr>
          <a:lstStyle/>
          <a:p>
            <a:pPr algn="ctr"/>
            <a:r>
              <a:rPr lang="en-US" sz="1200" i="1" dirty="0"/>
              <a:t>HEC-Commander</a:t>
            </a:r>
          </a:p>
          <a:p>
            <a:pPr algn="ctr"/>
            <a:r>
              <a:rPr lang="en-US" sz="1200" i="1" dirty="0"/>
              <a:t>Repository (GitHub)</a:t>
            </a:r>
          </a:p>
        </p:txBody>
      </p:sp>
    </p:spTree>
    <p:extLst>
      <p:ext uri="{BB962C8B-B14F-4D97-AF65-F5344CB8AC3E}">
        <p14:creationId xmlns:p14="http://schemas.microsoft.com/office/powerpoint/2010/main" val="36119957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CF02-E053-0DFF-2C2F-252EDDE66995}"/>
              </a:ext>
            </a:extLst>
          </p:cNvPr>
          <p:cNvSpPr>
            <a:spLocks noGrp="1"/>
          </p:cNvSpPr>
          <p:nvPr>
            <p:ph type="title"/>
          </p:nvPr>
        </p:nvSpPr>
        <p:spPr/>
        <p:txBody>
          <a:bodyPr/>
          <a:lstStyle/>
          <a:p>
            <a:r>
              <a:rPr lang="en-US" dirty="0"/>
              <a:t>HOUR 4 RAS-COMMANDER CONTENT</a:t>
            </a:r>
          </a:p>
        </p:txBody>
      </p:sp>
      <p:sp>
        <p:nvSpPr>
          <p:cNvPr id="3" name="Text Placeholder 2">
            <a:extLst>
              <a:ext uri="{FF2B5EF4-FFF2-40B4-BE49-F238E27FC236}">
                <a16:creationId xmlns:a16="http://schemas.microsoft.com/office/drawing/2014/main" id="{7C1497AC-1015-4B38-3CB7-B092E8AAFA6A}"/>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548D0421-A56C-8CCF-698A-919C77820B77}"/>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FC3988DA-A786-BCA7-85FD-42A885CC229E}"/>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7237D674-C18B-AAC7-D9EE-86F15936027C}"/>
              </a:ext>
            </a:extLst>
          </p:cNvPr>
          <p:cNvSpPr>
            <a:spLocks noGrp="1"/>
          </p:cNvSpPr>
          <p:nvPr>
            <p:ph sz="quarter" idx="4"/>
          </p:nvPr>
        </p:nvSpPr>
        <p:spPr/>
        <p:txBody>
          <a:bodyPr/>
          <a:lstStyle/>
          <a:p>
            <a:endParaRPr lang="en-US"/>
          </a:p>
        </p:txBody>
      </p:sp>
      <p:sp>
        <p:nvSpPr>
          <p:cNvPr id="8" name="TextBox 7">
            <a:extLst>
              <a:ext uri="{FF2B5EF4-FFF2-40B4-BE49-F238E27FC236}">
                <a16:creationId xmlns:a16="http://schemas.microsoft.com/office/drawing/2014/main" id="{25162447-9CD8-66E1-E1E3-7F241241A963}"/>
              </a:ext>
            </a:extLst>
          </p:cNvPr>
          <p:cNvSpPr txBox="1"/>
          <p:nvPr/>
        </p:nvSpPr>
        <p:spPr>
          <a:xfrm>
            <a:off x="3047189" y="2716728"/>
            <a:ext cx="6094378" cy="646331"/>
          </a:xfrm>
          <a:prstGeom prst="rect">
            <a:avLst/>
          </a:prstGeom>
          <a:noFill/>
        </p:spPr>
        <p:txBody>
          <a:bodyPr wrap="square">
            <a:spAutoFit/>
          </a:bodyPr>
          <a:lstStyle/>
          <a:p>
            <a:r>
              <a:rPr lang="en-US" dirty="0"/>
              <a:t>combine all .</a:t>
            </a:r>
            <a:r>
              <a:rPr lang="en-US" dirty="0" err="1"/>
              <a:t>rst</a:t>
            </a:r>
            <a:r>
              <a:rPr lang="en-US" dirty="0"/>
              <a:t> files into a single text file. Clearly delineate each file and include the file name.</a:t>
            </a:r>
          </a:p>
        </p:txBody>
      </p:sp>
    </p:spTree>
    <p:extLst>
      <p:ext uri="{BB962C8B-B14F-4D97-AF65-F5344CB8AC3E}">
        <p14:creationId xmlns:p14="http://schemas.microsoft.com/office/powerpoint/2010/main" val="3709598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C04F-E5BA-0692-936A-232B5BE3E9A7}"/>
              </a:ext>
            </a:extLst>
          </p:cNvPr>
          <p:cNvSpPr>
            <a:spLocks noGrp="1"/>
          </p:cNvSpPr>
          <p:nvPr>
            <p:ph type="title"/>
          </p:nvPr>
        </p:nvSpPr>
        <p:spPr>
          <a:xfrm>
            <a:off x="663272" y="365125"/>
            <a:ext cx="10515600" cy="1325563"/>
          </a:xfrm>
        </p:spPr>
        <p:txBody>
          <a:bodyPr anchor="ctr">
            <a:noAutofit/>
          </a:bodyPr>
          <a:lstStyle/>
          <a:p>
            <a:pPr algn="ctr"/>
            <a:r>
              <a:rPr lang="en-US" dirty="0">
                <a:latin typeface="Poppins"/>
                <a:cs typeface="Poppins"/>
              </a:rPr>
              <a:t>Avoiding the Pitfalls and Limitations of LLM's</a:t>
            </a:r>
            <a:endParaRPr lang="en-US" dirty="0"/>
          </a:p>
        </p:txBody>
      </p:sp>
      <p:graphicFrame>
        <p:nvGraphicFramePr>
          <p:cNvPr id="6" name="Content Placeholder 2">
            <a:extLst>
              <a:ext uri="{FF2B5EF4-FFF2-40B4-BE49-F238E27FC236}">
                <a16:creationId xmlns:a16="http://schemas.microsoft.com/office/drawing/2014/main" id="{20B11708-910A-82E0-3C9A-57214CC44FD7}"/>
              </a:ext>
            </a:extLst>
          </p:cNvPr>
          <p:cNvGraphicFramePr>
            <a:graphicFrameLocks noGrp="1"/>
          </p:cNvGraphicFramePr>
          <p:nvPr>
            <p:ph idx="1"/>
          </p:nvPr>
        </p:nvGraphicFramePr>
        <p:xfrm>
          <a:off x="663272"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833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5AAB1B4-2AD3-E22D-2F38-0F201DDF4A8E}"/>
              </a:ext>
            </a:extLst>
          </p:cNvPr>
          <p:cNvSpPr>
            <a:spLocks noGrp="1"/>
          </p:cNvSpPr>
          <p:nvPr>
            <p:ph type="title"/>
          </p:nvPr>
        </p:nvSpPr>
        <p:spPr>
          <a:xfrm>
            <a:off x="663272" y="365125"/>
            <a:ext cx="10515600" cy="1325563"/>
          </a:xfrm>
        </p:spPr>
        <p:txBody>
          <a:bodyPr>
            <a:normAutofit/>
          </a:bodyPr>
          <a:lstStyle/>
          <a:p>
            <a:r>
              <a:rPr lang="en-US" dirty="0"/>
              <a:t>Neural Networks are</a:t>
            </a:r>
            <a:br>
              <a:rPr lang="en-US" dirty="0"/>
            </a:br>
            <a:r>
              <a:rPr lang="en-US" dirty="0"/>
              <a:t> incredible at Compression</a:t>
            </a:r>
          </a:p>
        </p:txBody>
      </p:sp>
      <p:sp>
        <p:nvSpPr>
          <p:cNvPr id="9" name="Content Placeholder 1">
            <a:extLst>
              <a:ext uri="{FF2B5EF4-FFF2-40B4-BE49-F238E27FC236}">
                <a16:creationId xmlns:a16="http://schemas.microsoft.com/office/drawing/2014/main" id="{FCCF47E4-B5D4-BB59-081E-A1CB27857869}"/>
              </a:ext>
            </a:extLst>
          </p:cNvPr>
          <p:cNvSpPr>
            <a:spLocks noGrp="1"/>
          </p:cNvSpPr>
          <p:nvPr>
            <p:ph sz="half" idx="1"/>
          </p:nvPr>
        </p:nvSpPr>
        <p:spPr>
          <a:xfrm>
            <a:off x="663272" y="1690688"/>
            <a:ext cx="5181600" cy="4351338"/>
          </a:xfrm>
        </p:spPr>
        <p:txBody>
          <a:bodyPr>
            <a:normAutofit/>
          </a:bodyPr>
          <a:lstStyle/>
          <a:p>
            <a:pPr marL="0" indent="0">
              <a:buNone/>
            </a:pPr>
            <a:r>
              <a:rPr lang="en-US" dirty="0"/>
              <a:t>BUT Compression leads to Errors and Hallucinations</a:t>
            </a:r>
          </a:p>
        </p:txBody>
      </p:sp>
      <p:pic>
        <p:nvPicPr>
          <p:cNvPr id="6" name="Picture 5" descr="A close-up of a blue background">
            <a:extLst>
              <a:ext uri="{FF2B5EF4-FFF2-40B4-BE49-F238E27FC236}">
                <a16:creationId xmlns:a16="http://schemas.microsoft.com/office/drawing/2014/main" id="{1BB03643-EC42-B865-E5EC-12088AD36A24}"/>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347128" y="2543969"/>
            <a:ext cx="5181600" cy="2914649"/>
          </a:xfrm>
          <a:prstGeom prst="rect">
            <a:avLst/>
          </a:prstGeom>
          <a:noFill/>
        </p:spPr>
      </p:pic>
      <p:sp>
        <p:nvSpPr>
          <p:cNvPr id="7" name="TextBox 6">
            <a:extLst>
              <a:ext uri="{FF2B5EF4-FFF2-40B4-BE49-F238E27FC236}">
                <a16:creationId xmlns:a16="http://schemas.microsoft.com/office/drawing/2014/main" id="{6B7AF49E-CAD4-95E9-D1C1-74D231428FC7}"/>
              </a:ext>
            </a:extLst>
          </p:cNvPr>
          <p:cNvSpPr txBox="1"/>
          <p:nvPr/>
        </p:nvSpPr>
        <p:spPr>
          <a:xfrm>
            <a:off x="9231304" y="5258563"/>
            <a:ext cx="2297424"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5" tooltip="https://www.frontiersin.org/journals/systems-neuroscience/articles/10.3389/fnsys.2023.1258687/ful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tooltip="https://creativecommons.org/licenses/by/3.0/">
                  <a:extLst>
                    <a:ext uri="{A12FA001-AC4F-418D-AE19-62706E023703}">
                      <ahyp:hlinkClr xmlns:ahyp="http://schemas.microsoft.com/office/drawing/2018/hyperlinkcolor" val="tx"/>
                    </a:ext>
                  </a:extLst>
                </a:hlinkClick>
              </a:rPr>
              <a:t>CC BY</a:t>
            </a:r>
            <a:endParaRPr lang="en-US" sz="700">
              <a:solidFill>
                <a:srgbClr val="FFFFFF"/>
              </a:solidFill>
            </a:endParaRPr>
          </a:p>
        </p:txBody>
      </p:sp>
      <p:sp>
        <p:nvSpPr>
          <p:cNvPr id="10" name="TextBox 9">
            <a:extLst>
              <a:ext uri="{FF2B5EF4-FFF2-40B4-BE49-F238E27FC236}">
                <a16:creationId xmlns:a16="http://schemas.microsoft.com/office/drawing/2014/main" id="{BEF41C92-479B-5668-0B07-CB68338853C3}"/>
              </a:ext>
            </a:extLst>
          </p:cNvPr>
          <p:cNvSpPr txBox="1"/>
          <p:nvPr/>
        </p:nvSpPr>
        <p:spPr>
          <a:xfrm>
            <a:off x="358902" y="2811887"/>
            <a:ext cx="5666994" cy="1200329"/>
          </a:xfrm>
          <a:prstGeom prst="rect">
            <a:avLst/>
          </a:prstGeom>
          <a:noFill/>
        </p:spPr>
        <p:txBody>
          <a:bodyPr wrap="square">
            <a:spAutoFit/>
          </a:bodyPr>
          <a:lstStyle/>
          <a:p>
            <a:r>
              <a:rPr lang="en-US" sz="1800" dirty="0"/>
              <a:t>Neural Networks compress language data into latent representations, but it’s a lossy compression.  A model’s weights are best relied upon for reasoning and not it’s recall.</a:t>
            </a:r>
          </a:p>
        </p:txBody>
      </p:sp>
      <p:sp>
        <p:nvSpPr>
          <p:cNvPr id="12" name="TextBox 11">
            <a:extLst>
              <a:ext uri="{FF2B5EF4-FFF2-40B4-BE49-F238E27FC236}">
                <a16:creationId xmlns:a16="http://schemas.microsoft.com/office/drawing/2014/main" id="{310F8215-D07E-6975-8671-A80C9727E038}"/>
              </a:ext>
            </a:extLst>
          </p:cNvPr>
          <p:cNvSpPr txBox="1"/>
          <p:nvPr/>
        </p:nvSpPr>
        <p:spPr>
          <a:xfrm>
            <a:off x="339950" y="4147153"/>
            <a:ext cx="6094476" cy="646331"/>
          </a:xfrm>
          <a:prstGeom prst="rect">
            <a:avLst/>
          </a:prstGeom>
          <a:noFill/>
        </p:spPr>
        <p:txBody>
          <a:bodyPr wrap="square">
            <a:spAutoFit/>
          </a:bodyPr>
          <a:lstStyle/>
          <a:p>
            <a:r>
              <a:rPr lang="en-US" sz="1800" dirty="0"/>
              <a:t>This lossy recall manifests as made-up references, misquotes and other incorrect information</a:t>
            </a:r>
          </a:p>
        </p:txBody>
      </p:sp>
      <p:sp>
        <p:nvSpPr>
          <p:cNvPr id="15" name="TextBox 14">
            <a:extLst>
              <a:ext uri="{FF2B5EF4-FFF2-40B4-BE49-F238E27FC236}">
                <a16:creationId xmlns:a16="http://schemas.microsoft.com/office/drawing/2014/main" id="{76FCBD5A-5C56-FCAD-DE08-E463F8BDE354}"/>
              </a:ext>
            </a:extLst>
          </p:cNvPr>
          <p:cNvSpPr txBox="1"/>
          <p:nvPr/>
        </p:nvSpPr>
        <p:spPr>
          <a:xfrm>
            <a:off x="339950" y="4928421"/>
            <a:ext cx="5685946" cy="2031325"/>
          </a:xfrm>
          <a:prstGeom prst="rect">
            <a:avLst/>
          </a:prstGeom>
          <a:noFill/>
        </p:spPr>
        <p:txBody>
          <a:bodyPr wrap="square">
            <a:spAutoFit/>
          </a:bodyPr>
          <a:lstStyle/>
          <a:p>
            <a:pPr marL="0" indent="0">
              <a:buNone/>
            </a:pPr>
            <a:r>
              <a:rPr lang="en-US" sz="1800" dirty="0"/>
              <a:t>The best LLM platforms provide the models with </a:t>
            </a:r>
            <a:r>
              <a:rPr lang="en-US" dirty="0"/>
              <a:t>specific </a:t>
            </a:r>
            <a:r>
              <a:rPr lang="en-US" sz="1800" dirty="0"/>
              <a:t>context and valid links for the model to formulate a response, such as: </a:t>
            </a:r>
          </a:p>
          <a:p>
            <a:pPr marL="0" indent="0">
              <a:buNone/>
            </a:pPr>
            <a:endParaRPr lang="en-US" sz="1800" dirty="0"/>
          </a:p>
          <a:p>
            <a:pPr marL="742950" lvl="1" indent="-285750">
              <a:buFont typeface="Arial" panose="020B0604020202020204" pitchFamily="34" charset="0"/>
              <a:buChar char="•"/>
            </a:pPr>
            <a:r>
              <a:rPr lang="en-US" b="1" dirty="0"/>
              <a:t>Perplexity </a:t>
            </a:r>
          </a:p>
          <a:p>
            <a:pPr marL="742950" lvl="1" indent="-285750">
              <a:buFont typeface="Arial" panose="020B0604020202020204" pitchFamily="34" charset="0"/>
              <a:buChar char="•"/>
            </a:pPr>
            <a:r>
              <a:rPr lang="en-US" b="1" dirty="0"/>
              <a:t>OpenAI and Google “Deep Research” Tools </a:t>
            </a:r>
          </a:p>
          <a:p>
            <a:pPr>
              <a:buFontTx/>
              <a:buChar char="-"/>
            </a:pPr>
            <a:endParaRPr lang="en-US" sz="1800" dirty="0"/>
          </a:p>
        </p:txBody>
      </p:sp>
      <p:sp>
        <p:nvSpPr>
          <p:cNvPr id="2" name="TextBox 1">
            <a:extLst>
              <a:ext uri="{FF2B5EF4-FFF2-40B4-BE49-F238E27FC236}">
                <a16:creationId xmlns:a16="http://schemas.microsoft.com/office/drawing/2014/main" id="{68AE5F59-4000-0CF3-98FF-36B4F7DC79FD}"/>
              </a:ext>
            </a:extLst>
          </p:cNvPr>
          <p:cNvSpPr txBox="1"/>
          <p:nvPr/>
        </p:nvSpPr>
        <p:spPr>
          <a:xfrm>
            <a:off x="6330266" y="5593555"/>
            <a:ext cx="5666994" cy="646331"/>
          </a:xfrm>
          <a:prstGeom prst="rect">
            <a:avLst/>
          </a:prstGeom>
          <a:noFill/>
        </p:spPr>
        <p:txBody>
          <a:bodyPr wrap="square">
            <a:spAutoFit/>
          </a:bodyPr>
          <a:lstStyle/>
          <a:p>
            <a:r>
              <a:rPr lang="en-US" sz="1800" dirty="0"/>
              <a:t>To reduce errors and hallucinations, providing accurate context is key!</a:t>
            </a:r>
          </a:p>
        </p:txBody>
      </p:sp>
    </p:spTree>
    <p:extLst>
      <p:ext uri="{BB962C8B-B14F-4D97-AF65-F5344CB8AC3E}">
        <p14:creationId xmlns:p14="http://schemas.microsoft.com/office/powerpoint/2010/main" val="741016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04DC9-1E2C-A2CA-C4B8-854371867D65}"/>
              </a:ext>
            </a:extLst>
          </p:cNvPr>
          <p:cNvSpPr>
            <a:spLocks noGrp="1"/>
          </p:cNvSpPr>
          <p:nvPr>
            <p:ph type="title"/>
          </p:nvPr>
        </p:nvSpPr>
        <p:spPr>
          <a:xfrm>
            <a:off x="663272" y="2561"/>
            <a:ext cx="10515600" cy="1890917"/>
          </a:xfrm>
        </p:spPr>
        <p:txBody>
          <a:bodyPr/>
          <a:lstStyle/>
          <a:p>
            <a:pPr algn="ctr"/>
            <a:r>
              <a:rPr lang="en-US" sz="5400" dirty="0">
                <a:latin typeface="Poppins"/>
                <a:cs typeface="Poppins"/>
              </a:rPr>
              <a:t>Tempering Expectations</a:t>
            </a:r>
            <a:endParaRPr lang="en-US" sz="5400" dirty="0"/>
          </a:p>
        </p:txBody>
      </p:sp>
      <p:pic>
        <p:nvPicPr>
          <p:cNvPr id="5" name="Content Placeholder 4">
            <a:extLst>
              <a:ext uri="{FF2B5EF4-FFF2-40B4-BE49-F238E27FC236}">
                <a16:creationId xmlns:a16="http://schemas.microsoft.com/office/drawing/2014/main" id="{8947D5BB-D814-01E2-A4EA-3B7745DC62A6}"/>
              </a:ext>
            </a:extLst>
          </p:cNvPr>
          <p:cNvPicPr>
            <a:picLocks noGrp="1" noChangeAspect="1"/>
          </p:cNvPicPr>
          <p:nvPr>
            <p:ph sz="half" idx="1"/>
          </p:nvPr>
        </p:nvPicPr>
        <p:blipFill>
          <a:blip r:embed="rId3"/>
          <a:stretch>
            <a:fillRect/>
          </a:stretch>
        </p:blipFill>
        <p:spPr>
          <a:xfrm>
            <a:off x="723275" y="1825625"/>
            <a:ext cx="5062199" cy="4351338"/>
          </a:xfrm>
          <a:prstGeom prst="rect">
            <a:avLst/>
          </a:prstGeom>
        </p:spPr>
      </p:pic>
      <p:pic>
        <p:nvPicPr>
          <p:cNvPr id="6" name="Content Placeholder 6">
            <a:extLst>
              <a:ext uri="{FF2B5EF4-FFF2-40B4-BE49-F238E27FC236}">
                <a16:creationId xmlns:a16="http://schemas.microsoft.com/office/drawing/2014/main" id="{CA17480D-D820-BA7A-B27D-C327564D2E58}"/>
              </a:ext>
            </a:extLst>
          </p:cNvPr>
          <p:cNvPicPr>
            <a:picLocks noGrp="1" noChangeAspect="1"/>
          </p:cNvPicPr>
          <p:nvPr>
            <p:ph sz="half" idx="2"/>
          </p:nvPr>
        </p:nvPicPr>
        <p:blipFill>
          <a:blip r:embed="rId4"/>
          <a:stretch>
            <a:fillRect/>
          </a:stretch>
        </p:blipFill>
        <p:spPr>
          <a:xfrm>
            <a:off x="6356211" y="1825625"/>
            <a:ext cx="5162827" cy="4351338"/>
          </a:xfrm>
          <a:prstGeom prst="rect">
            <a:avLst/>
          </a:prstGeom>
        </p:spPr>
      </p:pic>
    </p:spTree>
    <p:extLst>
      <p:ext uri="{BB962C8B-B14F-4D97-AF65-F5344CB8AC3E}">
        <p14:creationId xmlns:p14="http://schemas.microsoft.com/office/powerpoint/2010/main" val="2853922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636E-50D9-6682-F23F-4569E4AC7F4E}"/>
              </a:ext>
            </a:extLst>
          </p:cNvPr>
          <p:cNvSpPr>
            <a:spLocks noGrp="1"/>
          </p:cNvSpPr>
          <p:nvPr>
            <p:ph type="title"/>
          </p:nvPr>
        </p:nvSpPr>
        <p:spPr>
          <a:xfrm>
            <a:off x="663271" y="365125"/>
            <a:ext cx="11040939" cy="1325563"/>
          </a:xfrm>
        </p:spPr>
        <p:txBody>
          <a:bodyPr anchor="ctr">
            <a:normAutofit/>
          </a:bodyPr>
          <a:lstStyle/>
          <a:p>
            <a:r>
              <a:rPr lang="en-US" sz="4600" dirty="0">
                <a:latin typeface="Poppins"/>
                <a:cs typeface="Poppins"/>
              </a:rPr>
              <a:t>Coding Performance Scores</a:t>
            </a:r>
            <a:endParaRPr lang="en-US" sz="4600" dirty="0"/>
          </a:p>
        </p:txBody>
      </p:sp>
      <p:pic>
        <p:nvPicPr>
          <p:cNvPr id="5" name="Content Placeholder 4">
            <a:extLst>
              <a:ext uri="{FF2B5EF4-FFF2-40B4-BE49-F238E27FC236}">
                <a16:creationId xmlns:a16="http://schemas.microsoft.com/office/drawing/2014/main" id="{0F58062C-E5BB-8504-283E-68D6F4A63BA8}"/>
              </a:ext>
            </a:extLst>
          </p:cNvPr>
          <p:cNvPicPr>
            <a:picLocks noGrp="1" noChangeAspect="1"/>
          </p:cNvPicPr>
          <p:nvPr>
            <p:ph sz="half" idx="1"/>
          </p:nvPr>
        </p:nvPicPr>
        <p:blipFill>
          <a:blip r:embed="rId3"/>
          <a:stretch>
            <a:fillRect/>
          </a:stretch>
        </p:blipFill>
        <p:spPr>
          <a:xfrm>
            <a:off x="809012" y="1825625"/>
            <a:ext cx="2978818" cy="4351338"/>
          </a:xfrm>
          <a:prstGeom prst="rect">
            <a:avLst/>
          </a:prstGeom>
        </p:spPr>
      </p:pic>
      <p:pic>
        <p:nvPicPr>
          <p:cNvPr id="6" name="Content Placeholder 5">
            <a:extLst>
              <a:ext uri="{FF2B5EF4-FFF2-40B4-BE49-F238E27FC236}">
                <a16:creationId xmlns:a16="http://schemas.microsoft.com/office/drawing/2014/main" id="{E5CA0932-64D7-C7C9-76E1-73CA5207B67F}"/>
              </a:ext>
            </a:extLst>
          </p:cNvPr>
          <p:cNvPicPr>
            <a:picLocks noGrp="1" noChangeAspect="1"/>
          </p:cNvPicPr>
          <p:nvPr>
            <p:ph sz="half" idx="10"/>
          </p:nvPr>
        </p:nvPicPr>
        <p:blipFill>
          <a:blip r:embed="rId4"/>
          <a:stretch>
            <a:fillRect/>
          </a:stretch>
        </p:blipFill>
        <p:spPr>
          <a:xfrm>
            <a:off x="4572000" y="1825625"/>
            <a:ext cx="3089609" cy="4351338"/>
          </a:xfrm>
          <a:prstGeom prst="rect">
            <a:avLst/>
          </a:prstGeom>
        </p:spPr>
      </p:pic>
      <p:pic>
        <p:nvPicPr>
          <p:cNvPr id="7" name="Content Placeholder 6">
            <a:extLst>
              <a:ext uri="{FF2B5EF4-FFF2-40B4-BE49-F238E27FC236}">
                <a16:creationId xmlns:a16="http://schemas.microsoft.com/office/drawing/2014/main" id="{F2CF4A3F-B09E-45B1-11BD-D47B801CDDA8}"/>
              </a:ext>
            </a:extLst>
          </p:cNvPr>
          <p:cNvPicPr>
            <a:picLocks noGrp="1" noChangeAspect="1"/>
          </p:cNvPicPr>
          <p:nvPr>
            <p:ph sz="half" idx="11"/>
          </p:nvPr>
        </p:nvPicPr>
        <p:blipFill>
          <a:blip r:embed="rId5"/>
          <a:stretch>
            <a:fillRect/>
          </a:stretch>
        </p:blipFill>
        <p:spPr>
          <a:xfrm>
            <a:off x="8205787" y="1825625"/>
            <a:ext cx="3799399" cy="3972232"/>
          </a:xfrm>
          <a:prstGeom prst="rect">
            <a:avLst/>
          </a:prstGeom>
        </p:spPr>
      </p:pic>
    </p:spTree>
    <p:extLst>
      <p:ext uri="{BB962C8B-B14F-4D97-AF65-F5344CB8AC3E}">
        <p14:creationId xmlns:p14="http://schemas.microsoft.com/office/powerpoint/2010/main" val="1379722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A9CF9-732F-9B1F-2E29-42CD05BCD167}"/>
              </a:ext>
            </a:extLst>
          </p:cNvPr>
          <p:cNvSpPr>
            <a:spLocks noGrp="1"/>
          </p:cNvSpPr>
          <p:nvPr>
            <p:ph type="title"/>
          </p:nvPr>
        </p:nvSpPr>
        <p:spPr>
          <a:xfrm>
            <a:off x="663272" y="365125"/>
            <a:ext cx="10515600" cy="1325563"/>
          </a:xfrm>
        </p:spPr>
        <p:txBody>
          <a:bodyPr anchor="ctr">
            <a:normAutofit/>
          </a:bodyPr>
          <a:lstStyle/>
          <a:p>
            <a:r>
              <a:rPr lang="en-US" sz="4600" dirty="0"/>
              <a:t>Agentic Operation and the </a:t>
            </a:r>
            <a:r>
              <a:rPr lang="en-US" sz="4600"/>
              <a:t>March 	of </a:t>
            </a:r>
            <a:r>
              <a:rPr lang="en-US" sz="4600" dirty="0"/>
              <a:t>9s</a:t>
            </a:r>
          </a:p>
        </p:txBody>
      </p:sp>
      <p:pic>
        <p:nvPicPr>
          <p:cNvPr id="6" name="Content Placeholder 5" descr="A diagram of a heatmap&#10;&#10;Description automatically generated">
            <a:extLst>
              <a:ext uri="{FF2B5EF4-FFF2-40B4-BE49-F238E27FC236}">
                <a16:creationId xmlns:a16="http://schemas.microsoft.com/office/drawing/2014/main" id="{B2E3399C-0F7C-229F-486C-D7BCE3CC1A13}"/>
              </a:ext>
            </a:extLst>
          </p:cNvPr>
          <p:cNvPicPr preferRelativeResize="0">
            <a:picLocks noGrp="1"/>
          </p:cNvPicPr>
          <p:nvPr>
            <p:ph sz="half" idx="1"/>
          </p:nvPr>
        </p:nvPicPr>
        <p:blipFill>
          <a:blip r:embed="rId4"/>
          <a:stretch/>
        </p:blipFill>
        <p:spPr>
          <a:xfrm>
            <a:off x="570271" y="1946787"/>
            <a:ext cx="5447071" cy="4050890"/>
          </a:xfrm>
          <a:prstGeom prst="rect">
            <a:avLst/>
          </a:prstGeom>
          <a:noFill/>
        </p:spPr>
      </p:pic>
      <p:sp>
        <p:nvSpPr>
          <p:cNvPr id="16" name="Content Placeholder 2">
            <a:extLst>
              <a:ext uri="{FF2B5EF4-FFF2-40B4-BE49-F238E27FC236}">
                <a16:creationId xmlns:a16="http://schemas.microsoft.com/office/drawing/2014/main" id="{5E6310A2-1A03-7530-9EFB-C929FAB0A622}"/>
              </a:ext>
            </a:extLst>
          </p:cNvPr>
          <p:cNvSpPr>
            <a:spLocks noGrp="1"/>
          </p:cNvSpPr>
          <p:nvPr>
            <p:ph sz="half" idx="2"/>
          </p:nvPr>
        </p:nvSpPr>
        <p:spPr>
          <a:xfrm>
            <a:off x="6347128" y="1825625"/>
            <a:ext cx="5181600" cy="4351338"/>
          </a:xfrm>
        </p:spPr>
        <p:txBody>
          <a:bodyPr>
            <a:normAutofit/>
          </a:bodyPr>
          <a:lstStyle/>
          <a:p>
            <a:pPr marL="0" indent="0">
              <a:buNone/>
            </a:pPr>
            <a:r>
              <a:rPr lang="en-US" sz="1800" dirty="0">
                <a:latin typeface="+mn-lt"/>
              </a:rPr>
              <a:t>Benchmarks are starting to represent the difficulty that we encounter in practice and are beginning to approach success rates that allow multi-step agentic behavior. </a:t>
            </a:r>
            <a:endParaRPr lang="en-US" sz="1800" i="1" dirty="0">
              <a:latin typeface="+mn-lt"/>
            </a:endParaRPr>
          </a:p>
          <a:p>
            <a:r>
              <a:rPr lang="en-US" sz="1800" i="1" dirty="0">
                <a:latin typeface="+mn-lt"/>
              </a:rPr>
              <a:t>X Axis: </a:t>
            </a:r>
          </a:p>
          <a:p>
            <a:pPr marL="0" indent="0">
              <a:buNone/>
            </a:pPr>
            <a:r>
              <a:rPr lang="en-US" sz="1800" i="1" dirty="0">
                <a:latin typeface="+mn-lt"/>
              </a:rPr>
              <a:t>Number of Sequential Steps</a:t>
            </a:r>
          </a:p>
          <a:p>
            <a:pPr marL="0" indent="0">
              <a:buNone/>
            </a:pPr>
            <a:endParaRPr lang="en-US" sz="1800" i="1" dirty="0">
              <a:latin typeface="+mn-lt"/>
            </a:endParaRPr>
          </a:p>
          <a:p>
            <a:r>
              <a:rPr lang="en-US" sz="1800" i="1" dirty="0">
                <a:latin typeface="+mn-lt"/>
              </a:rPr>
              <a:t>Y Axis: </a:t>
            </a:r>
          </a:p>
          <a:p>
            <a:pPr marL="0" indent="0">
              <a:buNone/>
            </a:pPr>
            <a:r>
              <a:rPr lang="en-US" sz="1800" i="1" dirty="0">
                <a:latin typeface="+mn-lt"/>
              </a:rPr>
              <a:t>Success Probability for Single Response</a:t>
            </a:r>
          </a:p>
          <a:p>
            <a:pPr marL="0" indent="0">
              <a:buNone/>
            </a:pPr>
            <a:endParaRPr lang="en-US" sz="1800" i="1" dirty="0">
              <a:latin typeface="+mn-lt"/>
            </a:endParaRPr>
          </a:p>
          <a:p>
            <a:r>
              <a:rPr lang="en-US" sz="1800" i="1" dirty="0">
                <a:latin typeface="+mn-lt"/>
              </a:rPr>
              <a:t>Heatmap shows probability of success of multiple steps @ similar difficulty. </a:t>
            </a:r>
          </a:p>
          <a:p>
            <a:endParaRPr lang="en-US" sz="1800" dirty="0"/>
          </a:p>
        </p:txBody>
      </p:sp>
    </p:spTree>
    <p:extLst>
      <p:ext uri="{BB962C8B-B14F-4D97-AF65-F5344CB8AC3E}">
        <p14:creationId xmlns:p14="http://schemas.microsoft.com/office/powerpoint/2010/main" val="23953567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1552</TotalTime>
  <Words>3157</Words>
  <Application>Microsoft Office PowerPoint</Application>
  <PresentationFormat>Widescreen</PresentationFormat>
  <Paragraphs>531</Paragraphs>
  <Slides>47</Slides>
  <Notes>12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-apple-system</vt:lpstr>
      <vt:lpstr>Aptos</vt:lpstr>
      <vt:lpstr>Aptos Display</vt:lpstr>
      <vt:lpstr>Arial</vt:lpstr>
      <vt:lpstr>Calibri</vt:lpstr>
      <vt:lpstr>calisto mt</vt:lpstr>
      <vt:lpstr>calisto mt</vt:lpstr>
      <vt:lpstr>Poppins</vt:lpstr>
      <vt:lpstr>Times New Roman</vt:lpstr>
      <vt:lpstr>Wingdings</vt:lpstr>
      <vt:lpstr>Wingdings 2</vt:lpstr>
      <vt:lpstr>Office Theme</vt:lpstr>
      <vt:lpstr>PowerPoint Presentation</vt:lpstr>
      <vt:lpstr>PowerPoint Presentation</vt:lpstr>
      <vt:lpstr>What Am I Doing with LLM’s?</vt:lpstr>
      <vt:lpstr>3 Levels of Interaction for Leveraging Code with LLM’s </vt:lpstr>
      <vt:lpstr>Avoiding the Pitfalls and Limitations of LLM's</vt:lpstr>
      <vt:lpstr>Neural Networks are  incredible at Compression</vt:lpstr>
      <vt:lpstr>Tempering Expectations</vt:lpstr>
      <vt:lpstr>Coding Performance Scores</vt:lpstr>
      <vt:lpstr>Agentic Operation and the March  of 9s</vt:lpstr>
      <vt:lpstr>PowerPoint Presentation</vt:lpstr>
      <vt:lpstr>Prompt Engineering</vt:lpstr>
      <vt:lpstr>Maintaining Responsible Charge of Your Work</vt:lpstr>
      <vt:lpstr>PowerPoint Presentation</vt:lpstr>
      <vt:lpstr>PowerPoint Presentation</vt:lpstr>
      <vt:lpstr>PowerPoint Presentation</vt:lpstr>
      <vt:lpstr>PowerPoint Presentation</vt:lpstr>
      <vt:lpstr>From Autocomplete to Chatbots </vt:lpstr>
      <vt:lpstr>From Chatbots to Assistants</vt:lpstr>
      <vt:lpstr>From Assistants to Agents</vt:lpstr>
      <vt:lpstr>Use Cases of SOTA LLM’s in Water Resource Engineering </vt:lpstr>
      <vt:lpstr>PowerPoint Presentation</vt:lpstr>
      <vt:lpstr>PowerPoint Presentation</vt:lpstr>
      <vt:lpstr>PowerPoint Presentation</vt:lpstr>
      <vt:lpstr>Use Cases </vt:lpstr>
      <vt:lpstr>  </vt:lpstr>
      <vt:lpstr>  </vt:lpstr>
      <vt:lpstr>PowerPoint Presentation</vt:lpstr>
      <vt:lpstr>PowerPoint Presentation</vt:lpstr>
      <vt:lpstr>PowerPoint Presentation</vt:lpstr>
      <vt:lpstr>PowerPoint Presentation</vt:lpstr>
      <vt:lpstr>PowerPoint Presentation</vt:lpstr>
      <vt:lpstr>RAS-Commander Parallelizing HEC-RAS In a Jupyter Notebook</vt:lpstr>
      <vt:lpstr>HMS-Commander</vt:lpstr>
      <vt:lpstr>Where’s the AI?</vt:lpstr>
      <vt:lpstr>But How Do We Parallelize</vt:lpstr>
      <vt:lpstr>Back to AI:  What does the Future Look Like?</vt:lpstr>
      <vt:lpstr>AI-Assisted Python Scripting: </vt:lpstr>
      <vt:lpstr>AI-Assisted Python Scripting: Lowering Barriers to Increase Adoption</vt:lpstr>
      <vt:lpstr>Prompting Examples and Strategies </vt:lpstr>
      <vt:lpstr>Prompt Improvement Pipeline</vt:lpstr>
      <vt:lpstr>“Prompt Engineering”</vt:lpstr>
      <vt:lpstr>AI-Assisted Python Scripting: Notebook Based, Code-Forward Approach</vt:lpstr>
      <vt:lpstr>AI-Assisted Python Scripting: Context Window Driven Modularity</vt:lpstr>
      <vt:lpstr>AI-Assisted Python Scripting: Automated Python Environment Setup</vt:lpstr>
      <vt:lpstr>Have Reasonable Expectations</vt:lpstr>
      <vt:lpstr>HEC-Commander Repository</vt:lpstr>
      <vt:lpstr>HOUR 4 RAS-COMMANDER 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William Katzenmeyer</dc:creator>
  <cp:lastModifiedBy>William Katzenmeyer</cp:lastModifiedBy>
  <cp:revision>6</cp:revision>
  <dcterms:created xsi:type="dcterms:W3CDTF">2025-03-23T12:31:44Z</dcterms:created>
  <dcterms:modified xsi:type="dcterms:W3CDTF">2025-03-24T14:24:49Z</dcterms:modified>
</cp:coreProperties>
</file>

<file path=docProps/thumbnail.jpeg>
</file>